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 id="2147483680" r:id="rId6"/>
  </p:sldMasterIdLst>
  <p:notesMasterIdLst>
    <p:notesMasterId r:id="rId27"/>
  </p:notesMasterIdLst>
  <p:handoutMasterIdLst>
    <p:handoutMasterId r:id="rId28"/>
  </p:handoutMasterIdLst>
  <p:sldIdLst>
    <p:sldId id="258" r:id="rId7"/>
    <p:sldId id="279" r:id="rId8"/>
    <p:sldId id="280" r:id="rId9"/>
    <p:sldId id="298" r:id="rId10"/>
    <p:sldId id="299" r:id="rId11"/>
    <p:sldId id="272" r:id="rId12"/>
    <p:sldId id="281" r:id="rId13"/>
    <p:sldId id="283" r:id="rId14"/>
    <p:sldId id="284" r:id="rId15"/>
    <p:sldId id="285" r:id="rId16"/>
    <p:sldId id="286" r:id="rId17"/>
    <p:sldId id="288" r:id="rId18"/>
    <p:sldId id="289" r:id="rId19"/>
    <p:sldId id="296" r:id="rId20"/>
    <p:sldId id="297" r:id="rId21"/>
    <p:sldId id="290" r:id="rId22"/>
    <p:sldId id="294" r:id="rId23"/>
    <p:sldId id="291" r:id="rId24"/>
    <p:sldId id="295" r:id="rId25"/>
    <p:sldId id="301"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FlandersArtSans-Bold" panose="020B0604020202020204" charset="0"/>
      <p:bold r:id="rId33"/>
    </p:embeddedFont>
    <p:embeddedFont>
      <p:font typeface="FlandersArtSans-Regular" panose="020B0604020202020204" charset="0"/>
      <p:regular r:id="rId34"/>
    </p:embeddedFont>
    <p:embeddedFont>
      <p:font typeface="FlandersArtSerif-Regular" panose="020B0604020202020204" charset="0"/>
      <p:regular r:id="rId35"/>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FF1CA-FF1D-47A3-AD94-6F51B30DDF41}" v="36" dt="2023-06-01T11:38:17.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 pos="5581"/>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6.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20-6-2023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2023-06-20</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27458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45192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105493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112657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104834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380298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20</a:t>
            </a:fld>
            <a:endParaRPr lang="nl-BE"/>
          </a:p>
        </p:txBody>
      </p:sp>
    </p:spTree>
    <p:extLst>
      <p:ext uri="{BB962C8B-B14F-4D97-AF65-F5344CB8AC3E}">
        <p14:creationId xmlns:p14="http://schemas.microsoft.com/office/powerpoint/2010/main" val="323146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207915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258242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173741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299557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24049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141254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350824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186168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296000" y="4140000"/>
            <a:ext cx="7416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3"/>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2" y="288001"/>
            <a:ext cx="737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latin typeface="FlandersArtSans-Regular" panose="00000500000000000000" pitchFamily="2" charset="0"/>
              </a:endParaRPr>
            </a:p>
          </p:txBody>
        </p:sp>
      </p:grpSp>
      <p:sp>
        <p:nvSpPr>
          <p:cNvPr id="2" name="Titel 1"/>
          <p:cNvSpPr>
            <a:spLocks noGrp="1"/>
          </p:cNvSpPr>
          <p:nvPr>
            <p:ph type="ctrTitle"/>
          </p:nvPr>
        </p:nvSpPr>
        <p:spPr>
          <a:xfrm>
            <a:off x="3996052" y="2104575"/>
            <a:ext cx="3816000" cy="2484000"/>
          </a:xfrm>
        </p:spPr>
        <p:txBody>
          <a:bodyPr anchor="t" anchorCtr="0">
            <a:noAutofit/>
          </a:bodyPr>
          <a:lstStyle>
            <a:lvl1pPr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4000832" y="4631623"/>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868" y="461699"/>
            <a:ext cx="1845818"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842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6" y="6328279"/>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2023-06-20</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bg1"/>
                </a:solidFill>
                <a:latin typeface="FlandersArtSans-Regular" panose="000005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267" y="417600"/>
            <a:ext cx="1845818" cy="720000"/>
          </a:xfrm>
          <a:prstGeom prst="rect">
            <a:avLst/>
          </a:prstGeom>
        </p:spPr>
      </p:pic>
    </p:spTree>
    <p:extLst>
      <p:ext uri="{BB962C8B-B14F-4D97-AF65-F5344CB8AC3E}">
        <p14:creationId xmlns:p14="http://schemas.microsoft.com/office/powerpoint/2010/main" val="3210186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1" y="286527"/>
            <a:ext cx="8553506"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grpSp>
      <p:sp>
        <p:nvSpPr>
          <p:cNvPr id="2" name="Titel 1"/>
          <p:cNvSpPr>
            <a:spLocks noGrp="1"/>
          </p:cNvSpPr>
          <p:nvPr>
            <p:ph type="ctrTitle"/>
          </p:nvPr>
        </p:nvSpPr>
        <p:spPr>
          <a:xfrm>
            <a:off x="2304000" y="2520004"/>
            <a:ext cx="5342082" cy="1579711"/>
          </a:xfrm>
        </p:spPr>
        <p:txBody>
          <a:bodyPr anchor="b" anchorCtr="0">
            <a:noAutofit/>
          </a:bodyPr>
          <a:lstStyle>
            <a:lvl1pPr algn="l">
              <a:lnSpc>
                <a:spcPts val="4050"/>
              </a:lnSpc>
              <a:defRPr sz="405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2304000" y="4174703"/>
            <a:ext cx="5354606" cy="1053708"/>
          </a:xfrm>
          <a:prstGeom prst="rect">
            <a:avLst/>
          </a:prstGeom>
        </p:spPr>
        <p:txBody>
          <a:bodyPr bIns="0">
            <a:noAutofit/>
          </a:bodyPr>
          <a:lstStyle>
            <a:lvl1pPr marL="0" indent="0" algn="l">
              <a:lnSpc>
                <a:spcPts val="1320"/>
              </a:lnSpc>
              <a:buNone/>
              <a:defRPr sz="118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275">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2050380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6" name="Groeperen 15"/>
          <p:cNvGrpSpPr/>
          <p:nvPr userDrawn="1"/>
        </p:nvGrpSpPr>
        <p:grpSpPr>
          <a:xfrm>
            <a:off x="288003" y="288003"/>
            <a:ext cx="6033505"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schemeClr val="bg1"/>
                </a:solidFil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schemeClr val="bg1"/>
                </a:solidFill>
                <a:latin typeface="FlandersArtSans-Regular" panose="00000500000000000000" pitchFamily="2" charset="0"/>
              </a:endParaRPr>
            </a:p>
          </p:txBody>
        </p:sp>
      </p:grpSp>
      <p:sp>
        <p:nvSpPr>
          <p:cNvPr id="2" name="Titel 1"/>
          <p:cNvSpPr>
            <a:spLocks noGrp="1"/>
          </p:cNvSpPr>
          <p:nvPr>
            <p:ph type="ctrTitle"/>
          </p:nvPr>
        </p:nvSpPr>
        <p:spPr>
          <a:xfrm>
            <a:off x="1332000" y="2556003"/>
            <a:ext cx="3816000" cy="1943999"/>
          </a:xfrm>
        </p:spPr>
        <p:txBody>
          <a:bodyPr wrap="square" anchor="t" anchorCtr="0">
            <a:noAutofit/>
          </a:bodyPr>
          <a:lstStyle>
            <a:lvl1pPr algn="l">
              <a:lnSpc>
                <a:spcPts val="3900"/>
              </a:lnSpc>
              <a:defRPr sz="39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320"/>
              </a:lnSpc>
              <a:buNone/>
              <a:defRPr sz="118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267" y="417600"/>
            <a:ext cx="1845818"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275">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230637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15" name="Tijdelijke aanduiding voor tekst 10"/>
          <p:cNvSpPr>
            <a:spLocks noGrp="1"/>
          </p:cNvSpPr>
          <p:nvPr>
            <p:ph type="body" sz="quarter" idx="15" hasCustomPrompt="1"/>
          </p:nvPr>
        </p:nvSpPr>
        <p:spPr>
          <a:xfrm>
            <a:off x="4426123" y="6361603"/>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32881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2" y="756000"/>
            <a:ext cx="4400361"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6" y="6336000"/>
            <a:ext cx="2141621"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2023-06-20</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5176693" y="4191644"/>
            <a:ext cx="340850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276355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2" y="756000"/>
            <a:ext cx="3686547"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6" y="6336000"/>
            <a:ext cx="2141621"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2023-06-20</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33619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6876016"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2023-06-20</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93301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6"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2023-06-20</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7272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6"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2023-06-20</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78513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6" name="Groeperen 15"/>
          <p:cNvGrpSpPr/>
          <p:nvPr userDrawn="1"/>
        </p:nvGrpSpPr>
        <p:grpSpPr>
          <a:xfrm>
            <a:off x="288002" y="288001"/>
            <a:ext cx="6033505"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latin typeface="FlandersArtSans-Regular" panose="00000500000000000000" pitchFamily="2" charset="0"/>
              </a:endParaRPr>
            </a:p>
          </p:txBody>
        </p:sp>
      </p:grpSp>
      <p:sp>
        <p:nvSpPr>
          <p:cNvPr id="2" name="Titel 1"/>
          <p:cNvSpPr>
            <a:spLocks noGrp="1"/>
          </p:cNvSpPr>
          <p:nvPr>
            <p:ph type="ctrTitle"/>
          </p:nvPr>
        </p:nvSpPr>
        <p:spPr>
          <a:xfrm>
            <a:off x="1332000" y="2556001"/>
            <a:ext cx="3816000" cy="1943999"/>
          </a:xfrm>
        </p:spPr>
        <p:txBody>
          <a:bodyPr wrap="square" anchor="t" anchorCtr="0">
            <a:noAutofit/>
          </a:bodyPr>
          <a:lstStyle>
            <a:lvl1pPr algn="l">
              <a:lnSpc>
                <a:spcPts val="5200"/>
              </a:lnSpc>
              <a:defRPr sz="52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267" y="417600"/>
            <a:ext cx="1845818"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27351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2"/>
            <a:ext cx="5342082" cy="1579711"/>
          </a:xfrm>
        </p:spPr>
        <p:txBody>
          <a:bodyPr anchor="b" anchorCtr="0">
            <a:noAutofit/>
          </a:bodyPr>
          <a:lstStyle>
            <a:lvl1pPr algn="l">
              <a:lnSpc>
                <a:spcPts val="5400"/>
              </a:lnSpc>
              <a:defRPr sz="54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2304000" y="4174703"/>
            <a:ext cx="5354606"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40187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2023-06-20</a:t>
            </a:fld>
            <a:endParaRPr lang="nl-BE"/>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Rechthoek 6"/>
          <p:cNvSpPr/>
          <p:nvPr userDrawn="1"/>
        </p:nvSpPr>
        <p:spPr>
          <a:xfrm>
            <a:off x="1"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7466" y="6007984"/>
            <a:ext cx="1845818" cy="7200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4" r:id="rId3"/>
    <p:sldLayoutId id="2147483678" r:id="rId4"/>
    <p:sldLayoutId id="2147483650" r:id="rId5"/>
    <p:sldLayoutId id="2147483652" r:id="rId6"/>
    <p:sldLayoutId id="2147483655" r:id="rId7"/>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0"/>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1"/>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2"/>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3"/>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0"/>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2023-06-20</a:t>
            </a:fld>
            <a:endParaRPr lang="nl-BE"/>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9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2023-06-20</a:t>
            </a:fld>
            <a:endParaRPr lang="nl-BE"/>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9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825">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108983064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685800" rtl="0" eaLnBrk="1" latinLnBrk="0" hangingPunct="1">
        <a:lnSpc>
          <a:spcPts val="2850"/>
        </a:lnSpc>
        <a:spcBef>
          <a:spcPct val="0"/>
        </a:spcBef>
        <a:buNone/>
        <a:defRPr sz="2775" kern="1200">
          <a:solidFill>
            <a:schemeClr val="tx1"/>
          </a:solidFill>
          <a:latin typeface="FlandersArtSans-Bold" panose="00000800000000000000" pitchFamily="2" charset="0"/>
          <a:ea typeface="+mj-ea"/>
          <a:cs typeface="+mj-cs"/>
        </a:defRPr>
      </a:lvl1pPr>
    </p:titleStyle>
    <p:bodyStyle>
      <a:lvl1pPr marL="216000" marR="0" indent="-216000" algn="l" defTabSz="685800" rtl="0" eaLnBrk="1" fontAlgn="auto" latinLnBrk="0" hangingPunct="1">
        <a:lnSpc>
          <a:spcPct val="90000"/>
        </a:lnSpc>
        <a:spcBef>
          <a:spcPts val="225"/>
        </a:spcBef>
        <a:spcAft>
          <a:spcPts val="0"/>
        </a:spcAft>
        <a:buClrTx/>
        <a:buSzPct val="90000"/>
        <a:buFontTx/>
        <a:buBlip>
          <a:blip r:embed="rId4"/>
        </a:buBlip>
        <a:tabLst/>
        <a:defRPr sz="1650" kern="1200" spc="0" baseline="0">
          <a:solidFill>
            <a:schemeClr val="tx1"/>
          </a:solidFill>
          <a:latin typeface="FlandersArtSans-Bold" panose="00000800000000000000" pitchFamily="2" charset="0"/>
          <a:ea typeface="+mn-ea"/>
          <a:cs typeface="+mn-cs"/>
        </a:defRPr>
      </a:lvl1pPr>
      <a:lvl2pPr marL="432000" marR="0" indent="-216000" algn="l" defTabSz="685800" rtl="0" eaLnBrk="1" fontAlgn="auto" latinLnBrk="0" hangingPunct="1">
        <a:lnSpc>
          <a:spcPct val="90000"/>
        </a:lnSpc>
        <a:spcBef>
          <a:spcPts val="225"/>
        </a:spcBef>
        <a:spcAft>
          <a:spcPts val="0"/>
        </a:spcAft>
        <a:buClrTx/>
        <a:buSzPct val="75000"/>
        <a:buFontTx/>
        <a:buBlip>
          <a:blip r:embed="rId5"/>
        </a:buBlip>
        <a:tabLst/>
        <a:defRPr sz="1650" kern="1200" spc="0" baseline="0">
          <a:solidFill>
            <a:srgbClr val="9B9B9B"/>
          </a:solidFill>
          <a:latin typeface="FlandersArtSans-Regular" panose="00000500000000000000" pitchFamily="2" charset="0"/>
          <a:ea typeface="+mn-ea"/>
          <a:cs typeface="+mn-cs"/>
        </a:defRPr>
      </a:lvl2pPr>
      <a:lvl3pPr marL="648000" marR="0" indent="-216000" algn="l" defTabSz="685800" rtl="0" eaLnBrk="1" fontAlgn="auto" latinLnBrk="0" hangingPunct="1">
        <a:lnSpc>
          <a:spcPct val="90000"/>
        </a:lnSpc>
        <a:spcBef>
          <a:spcPts val="225"/>
        </a:spcBef>
        <a:spcAft>
          <a:spcPts val="0"/>
        </a:spcAft>
        <a:buClrTx/>
        <a:buSzPct val="85000"/>
        <a:buFontTx/>
        <a:buBlip>
          <a:blip r:embed="rId6"/>
        </a:buBlip>
        <a:tabLst/>
        <a:defRPr sz="1500" kern="1200" spc="0" baseline="0">
          <a:solidFill>
            <a:schemeClr val="tx1"/>
          </a:solidFill>
          <a:latin typeface="FlandersArtSans-Regular" panose="00000500000000000000" pitchFamily="2" charset="0"/>
          <a:ea typeface="+mn-ea"/>
          <a:cs typeface="+mn-cs"/>
        </a:defRPr>
      </a:lvl3pPr>
      <a:lvl4pPr marL="864000" marR="0" indent="-216000" algn="l" defTabSz="685800" rtl="0" eaLnBrk="1" fontAlgn="auto" latinLnBrk="0" hangingPunct="1">
        <a:lnSpc>
          <a:spcPct val="90000"/>
        </a:lnSpc>
        <a:spcBef>
          <a:spcPts val="225"/>
        </a:spcBef>
        <a:spcAft>
          <a:spcPts val="0"/>
        </a:spcAft>
        <a:buClrTx/>
        <a:buSzPct val="75000"/>
        <a:buFontTx/>
        <a:buBlip>
          <a:blip r:embed="rId7"/>
        </a:buBlip>
        <a:tabLst/>
        <a:defRPr sz="1500" kern="1200" spc="0" baseline="0">
          <a:solidFill>
            <a:schemeClr val="tx1"/>
          </a:solidFill>
          <a:latin typeface="FlandersArtSans-Regular" panose="00000500000000000000" pitchFamily="2" charset="0"/>
          <a:ea typeface="+mn-ea"/>
          <a:cs typeface="+mn-cs"/>
        </a:defRPr>
      </a:lvl4pPr>
      <a:lvl5pPr marL="1080000" marR="0" indent="-216000" algn="l" defTabSz="685800" rtl="0" eaLnBrk="1" fontAlgn="auto" latinLnBrk="0" hangingPunct="1">
        <a:lnSpc>
          <a:spcPct val="90000"/>
        </a:lnSpc>
        <a:spcBef>
          <a:spcPts val="225"/>
        </a:spcBef>
        <a:spcAft>
          <a:spcPts val="0"/>
        </a:spcAft>
        <a:buClrTx/>
        <a:buSzPct val="90000"/>
        <a:buFontTx/>
        <a:buBlip>
          <a:blip r:embed="rId4"/>
        </a:buBlip>
        <a:tabLst/>
        <a:defRPr sz="1500" kern="1200" spc="0" baseline="0">
          <a:solidFill>
            <a:schemeClr val="tx1"/>
          </a:solidFill>
          <a:latin typeface="FlandersArtSans-Regular"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vlaanderen.be/lerenden-uit-het-onderwijs-opleiden-op-de-werkplek/overeenkomsten/overeenkomst-van-alternerende-opleiding" TargetMode="External"/><Relationship Id="rId2" Type="http://schemas.openxmlformats.org/officeDocument/2006/relationships/hyperlink" Target="https://www.vlaanderen.be/begeleiden-bij-duaal-en-alternerend-leren/ondersteuningsaanbod-voor-trajectbegeleiders-in-alternerend-leren" TargetMode="External"/><Relationship Id="rId1" Type="http://schemas.openxmlformats.org/officeDocument/2006/relationships/slideLayout" Target="../slideLayouts/slideLayout7.xml"/><Relationship Id="rId5" Type="http://schemas.openxmlformats.org/officeDocument/2006/relationships/hyperlink" Target="mailto:werkplekduaal@vlaanderen.be" TargetMode="External"/><Relationship Id="rId4" Type="http://schemas.openxmlformats.org/officeDocument/2006/relationships/hyperlink" Target="https://www.vlaanderen.be/lerenden-uit-het-onderwijs-opleiden-op-de-werkplek/overeenkomsten/stageovereenkomst-alternerende-opleid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erk.belgie.be/nl/themas/welzijn-op-het-werk/organisatorische-structuren/interne-dienst-voor-preventie-en-bescherming&#18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erk.belgie.be/nl/themas/welzijn-op-het-werk/organisatorische-structuren/externe-dienst-voor-preventie-en-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erk.belgie.be/nl/themas/welzijn-op-het-werk/organisatorische-structuren/externe-dienst-voor-preventie-en-bescherm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eren 15"/>
          <p:cNvGrpSpPr/>
          <p:nvPr/>
        </p:nvGrpSpPr>
        <p:grpSpPr>
          <a:xfrm>
            <a:off x="1359003" y="1073252"/>
            <a:ext cx="4525129" cy="4699106"/>
            <a:chOff x="288001" y="288000"/>
            <a:chExt cx="6033505" cy="6265475"/>
          </a:xfrm>
          <a:solidFill>
            <a:schemeClr val="accent1"/>
          </a:solidFill>
        </p:grpSpPr>
        <p:sp>
          <p:nvSpPr>
            <p:cNvPr id="13" name="Rechthoek 12"/>
            <p:cNvSpPr>
              <a:spLocks/>
            </p:cNvSpPr>
            <p:nvPr/>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nl-NL" sz="1350">
                <a:solidFill>
                  <a:prstClr val="white"/>
                </a:solidFill>
                <a:latin typeface="Calibri"/>
              </a:endParaRPr>
            </a:p>
          </p:txBody>
        </p:sp>
        <p:sp>
          <p:nvSpPr>
            <p:cNvPr id="14" name="Rechthoekige driehoek 13"/>
            <p:cNvSpPr/>
            <p:nvPr/>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nl-NL" sz="1350">
                <a:solidFill>
                  <a:prstClr val="white"/>
                </a:solidFill>
                <a:latin typeface="Calibri"/>
              </a:endParaRPr>
            </a:p>
          </p:txBody>
        </p:sp>
      </p:grpSp>
      <p:sp>
        <p:nvSpPr>
          <p:cNvPr id="16" name="Titel 15"/>
          <p:cNvSpPr>
            <a:spLocks noGrp="1"/>
          </p:cNvSpPr>
          <p:nvPr>
            <p:ph type="ctrTitle"/>
          </p:nvPr>
        </p:nvSpPr>
        <p:spPr>
          <a:xfrm>
            <a:off x="1359002" y="2774252"/>
            <a:ext cx="3838639" cy="2059006"/>
          </a:xfrm>
        </p:spPr>
        <p:txBody>
          <a:bodyPr/>
          <a:lstStyle/>
          <a:p>
            <a:r>
              <a:rPr lang="nl-BE" sz="2800" dirty="0">
                <a:latin typeface="FlandersArtSans-Bold"/>
              </a:rPr>
              <a:t>Welzijnsreglementering en arbeidsongevallen in alternerend leren</a:t>
            </a:r>
            <a:br>
              <a:rPr lang="nl-BE" sz="2800" dirty="0">
                <a:latin typeface="FlandersArtSans-Bold"/>
              </a:rPr>
            </a:br>
            <a:br>
              <a:rPr lang="nl-BE" sz="2800" dirty="0">
                <a:latin typeface="FlandersArtSans-Bold"/>
              </a:rPr>
            </a:br>
            <a:r>
              <a:rPr lang="nl-BE" sz="1400" dirty="0">
                <a:latin typeface="FlandersArtSans-Bold"/>
              </a:rPr>
              <a:t>DWSE: Kobe Schroeven</a:t>
            </a:r>
            <a:endParaRPr lang="nl-BE" sz="2800" dirty="0"/>
          </a:p>
        </p:txBody>
      </p:sp>
    </p:spTree>
    <p:extLst>
      <p:ext uri="{BB962C8B-B14F-4D97-AF65-F5344CB8AC3E}">
        <p14:creationId xmlns:p14="http://schemas.microsoft.com/office/powerpoint/2010/main" val="101938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Aandachtspunten</a:t>
            </a:r>
            <a:r>
              <a:rPr lang="en-GB" sz="2800" dirty="0">
                <a:solidFill>
                  <a:srgbClr val="373636"/>
                </a:solidFill>
              </a:rPr>
              <a:t> </a:t>
            </a:r>
            <a:r>
              <a:rPr lang="en-GB" sz="2800" dirty="0" err="1">
                <a:solidFill>
                  <a:srgbClr val="373636"/>
                </a:solidFill>
              </a:rPr>
              <a:t>welzijnsreglementering</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p:txBody>
          <a:bodyPr/>
          <a:lstStyle/>
          <a:p>
            <a:pPr>
              <a:buNone/>
            </a:pPr>
            <a:r>
              <a:rPr lang="nl-BE" dirty="0"/>
              <a:t>Jouw leerling </a:t>
            </a:r>
            <a:r>
              <a:rPr lang="nl-BE" dirty="0" err="1"/>
              <a:t>Jamilah</a:t>
            </a:r>
            <a:r>
              <a:rPr lang="nl-BE" dirty="0"/>
              <a:t> is 17 jaar en volgt de duale opleiding bedrijfsorganisatie duaal. Ze vindt samen met de </a:t>
            </a:r>
            <a:r>
              <a:rPr lang="nl-BE" dirty="0" err="1"/>
              <a:t>trajectbegeleider</a:t>
            </a:r>
            <a:r>
              <a:rPr lang="nl-BE" dirty="0"/>
              <a:t> een geschikte leerwerkplek vlakbij huis. De partijen sluiten een SAO. Aangezien het gaat om een stageovereenkomst alternerende opleiding, kan de gezondheidsbeoordeling uitgevoerd worden door de school. De onderneming hoeft dus geen beroep te doen op de EDPBW, want </a:t>
            </a:r>
            <a:r>
              <a:rPr lang="nl-BE" dirty="0" err="1"/>
              <a:t>Jamilah</a:t>
            </a:r>
            <a:r>
              <a:rPr lang="nl-BE" dirty="0"/>
              <a:t> is twee weken voordien nog gepasseerd bij het medisch toezicht van de school en kan dit bewijzen a.d.h.v. een attest.</a:t>
            </a:r>
          </a:p>
        </p:txBody>
      </p:sp>
    </p:spTree>
    <p:extLst>
      <p:ext uri="{BB962C8B-B14F-4D97-AF65-F5344CB8AC3E}">
        <p14:creationId xmlns:p14="http://schemas.microsoft.com/office/powerpoint/2010/main" val="129205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Aandachtspunten</a:t>
            </a:r>
            <a:r>
              <a:rPr lang="en-GB" sz="2800" dirty="0">
                <a:solidFill>
                  <a:srgbClr val="373636"/>
                </a:solidFill>
              </a:rPr>
              <a:t> </a:t>
            </a:r>
            <a:r>
              <a:rPr lang="en-GB" sz="2800" dirty="0" err="1">
                <a:solidFill>
                  <a:srgbClr val="373636"/>
                </a:solidFill>
              </a:rPr>
              <a:t>welzijnsreglementering</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p:txBody>
          <a:bodyPr/>
          <a:lstStyle/>
          <a:p>
            <a:pPr marL="176213" indent="-176213"/>
            <a:r>
              <a:rPr lang="nl-BE" dirty="0"/>
              <a:t>Gezondheidsbeoordeling:</a:t>
            </a:r>
          </a:p>
          <a:p>
            <a:pPr marL="752213" lvl="1" indent="-176213"/>
            <a:r>
              <a:rPr lang="nl-BE" dirty="0"/>
              <a:t>verantwoordelijkheid werkgever;</a:t>
            </a:r>
          </a:p>
          <a:p>
            <a:pPr marL="752213" lvl="1" indent="-176213"/>
            <a:r>
              <a:rPr lang="nl-BE" dirty="0"/>
              <a:t>kan niet door de school uitgevoerd worden;</a:t>
            </a:r>
          </a:p>
          <a:p>
            <a:pPr marL="806450" lvl="1" indent="-231775"/>
            <a:r>
              <a:rPr lang="nl-BE" dirty="0"/>
              <a:t>minderjarige leerlingen: </a:t>
            </a:r>
          </a:p>
          <a:p>
            <a:pPr marL="1094450" lvl="2" indent="-231775"/>
            <a:r>
              <a:rPr lang="nl-BE" b="1" dirty="0"/>
              <a:t>altijd</a:t>
            </a:r>
            <a:r>
              <a:rPr lang="nl-BE" dirty="0"/>
              <a:t> en </a:t>
            </a:r>
            <a:r>
              <a:rPr lang="nl-BE" b="1" dirty="0"/>
              <a:t>voor de start </a:t>
            </a:r>
            <a:r>
              <a:rPr lang="nl-BE" dirty="0"/>
              <a:t>van de OAO;</a:t>
            </a:r>
          </a:p>
          <a:p>
            <a:pPr marL="752213" lvl="1" indent="-176213"/>
            <a:r>
              <a:rPr lang="nl-BE" dirty="0"/>
              <a:t>meerderjarige leerlingen:</a:t>
            </a:r>
          </a:p>
          <a:p>
            <a:pPr marL="1040213" lvl="2" indent="-176213"/>
            <a:r>
              <a:rPr lang="nl-BE" dirty="0"/>
              <a:t>volgen dezelfde regels als de meerderjarige werknemers;</a:t>
            </a:r>
          </a:p>
          <a:p>
            <a:pPr marL="1169988" lvl="2" indent="-306388"/>
            <a:r>
              <a:rPr lang="nl-BE" dirty="0"/>
              <a:t>altijd een voorafgaandelijk onderzoek ingeval van nachtarbeid en wanneer de leerling blootgesteld wordt aan bepaalde risico’s.</a:t>
            </a:r>
          </a:p>
          <a:p>
            <a:pPr marL="752213" lvl="1" indent="-176213"/>
            <a:endParaRPr lang="nl-BE" dirty="0"/>
          </a:p>
        </p:txBody>
      </p:sp>
    </p:spTree>
    <p:extLst>
      <p:ext uri="{BB962C8B-B14F-4D97-AF65-F5344CB8AC3E}">
        <p14:creationId xmlns:p14="http://schemas.microsoft.com/office/powerpoint/2010/main" val="109498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Aandachtspunten</a:t>
            </a:r>
            <a:r>
              <a:rPr lang="en-GB" sz="2800" dirty="0">
                <a:solidFill>
                  <a:srgbClr val="373636"/>
                </a:solidFill>
              </a:rPr>
              <a:t> </a:t>
            </a:r>
            <a:r>
              <a:rPr lang="en-GB" sz="2800" dirty="0" err="1">
                <a:solidFill>
                  <a:srgbClr val="373636"/>
                </a:solidFill>
              </a:rPr>
              <a:t>welzijnsreglementering</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a:xfrm>
            <a:off x="1296000" y="1818968"/>
            <a:ext cx="7416000" cy="3768232"/>
          </a:xfrm>
        </p:spPr>
        <p:txBody>
          <a:bodyPr/>
          <a:lstStyle/>
          <a:p>
            <a:pPr marL="176213" indent="-176213"/>
            <a:r>
              <a:rPr lang="nl-BE" dirty="0"/>
              <a:t>Risicoanalyse:</a:t>
            </a:r>
          </a:p>
          <a:p>
            <a:pPr marL="752213" lvl="1" indent="-176213"/>
            <a:r>
              <a:rPr lang="nl-BE" dirty="0"/>
              <a:t>verantwoordelijkheid onderneming;</a:t>
            </a:r>
          </a:p>
          <a:p>
            <a:pPr marL="752213" lvl="1" indent="-176213"/>
            <a:r>
              <a:rPr lang="nl-BE" dirty="0"/>
              <a:t>rekening houden met onervarenheid leerling;</a:t>
            </a:r>
          </a:p>
          <a:p>
            <a:pPr marL="752213" lvl="1" indent="-176213"/>
            <a:r>
              <a:rPr lang="nl-BE" dirty="0"/>
              <a:t>voor de start van de opleiding op de werkvloer;</a:t>
            </a:r>
          </a:p>
          <a:p>
            <a:pPr marL="806450" lvl="1" indent="-231775"/>
            <a:r>
              <a:rPr lang="nl-BE" dirty="0"/>
              <a:t>minstens 1x per jaar een herhaling van de analyse, tenzij de werkpost een belangrijke wijziging ondergaat (dan sneller);</a:t>
            </a:r>
          </a:p>
          <a:p>
            <a:pPr marL="806450" lvl="1" indent="-231775"/>
            <a:r>
              <a:rPr lang="nl-BE" dirty="0"/>
              <a:t>kan uitgevoerd worden door IDPBW als ze een preventieadviseur hebben van niveau 1 of 2. Zo niet: EDPBW;</a:t>
            </a:r>
          </a:p>
          <a:p>
            <a:pPr marL="806450" lvl="1" indent="-231775"/>
            <a:r>
              <a:rPr lang="nl-BE" dirty="0"/>
              <a:t>werkpostfiche = resultaat van de risicoanalyse van een bepaalde werkpost of functie</a:t>
            </a:r>
          </a:p>
          <a:p>
            <a:pPr marL="752213" lvl="1" indent="-176213"/>
            <a:endParaRPr lang="nl-BE" dirty="0"/>
          </a:p>
          <a:p>
            <a:pPr marL="752213" lvl="1" indent="-176213"/>
            <a:endParaRPr lang="nl-BE" dirty="0"/>
          </a:p>
        </p:txBody>
      </p:sp>
    </p:spTree>
    <p:extLst>
      <p:ext uri="{BB962C8B-B14F-4D97-AF65-F5344CB8AC3E}">
        <p14:creationId xmlns:p14="http://schemas.microsoft.com/office/powerpoint/2010/main" val="299454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Aandachtspunten</a:t>
            </a:r>
            <a:r>
              <a:rPr lang="en-GB" sz="2800" dirty="0">
                <a:solidFill>
                  <a:srgbClr val="373636"/>
                </a:solidFill>
              </a:rPr>
              <a:t> </a:t>
            </a:r>
            <a:r>
              <a:rPr lang="en-GB" sz="2800" dirty="0" err="1">
                <a:solidFill>
                  <a:srgbClr val="373636"/>
                </a:solidFill>
              </a:rPr>
              <a:t>welzijnsreglementering</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a:xfrm>
            <a:off x="1296000" y="1818968"/>
            <a:ext cx="7416000" cy="3768232"/>
          </a:xfrm>
        </p:spPr>
        <p:txBody>
          <a:bodyPr/>
          <a:lstStyle/>
          <a:p>
            <a:pPr marL="176213" indent="-176213"/>
            <a:r>
              <a:rPr lang="nl-BE" dirty="0"/>
              <a:t>Persoonlijke beschermingsmiddelen (PBM)</a:t>
            </a:r>
          </a:p>
          <a:p>
            <a:pPr>
              <a:buNone/>
            </a:pPr>
            <a:endParaRPr lang="nl-BE" dirty="0"/>
          </a:p>
          <a:p>
            <a:pPr marL="809625" lvl="1" indent="-234950"/>
            <a:r>
              <a:rPr lang="nl-BE" dirty="0"/>
              <a:t>bescherming tegen risico’s die de veiligheid en/of de gezondheid in het gedrang brengen;</a:t>
            </a:r>
          </a:p>
          <a:p>
            <a:pPr marL="809625" lvl="1" indent="-234950"/>
            <a:r>
              <a:rPr lang="nl-BE" dirty="0"/>
              <a:t>de risicoanalyse en de daaruit volgende werkpostfiche geven aan welke PBM gebruikt moeten worden;</a:t>
            </a:r>
          </a:p>
          <a:p>
            <a:pPr marL="809625" lvl="1" indent="-234950"/>
            <a:r>
              <a:rPr lang="nl-BE" dirty="0"/>
              <a:t>vuistregel: leerlingen hebben (minstens) recht op dezelfde PBM als de gewone werknemers in dezelfde functie.</a:t>
            </a:r>
          </a:p>
          <a:p>
            <a:pPr marL="752213" lvl="1" indent="-176213"/>
            <a:endParaRPr lang="nl-BE" dirty="0"/>
          </a:p>
          <a:p>
            <a:pPr marL="752213" lvl="1" indent="-176213"/>
            <a:endParaRPr lang="nl-BE" dirty="0"/>
          </a:p>
          <a:p>
            <a:pPr marL="752213" lvl="1" indent="-176213"/>
            <a:endParaRPr lang="nl-BE" dirty="0"/>
          </a:p>
        </p:txBody>
      </p:sp>
    </p:spTree>
    <p:extLst>
      <p:ext uri="{BB962C8B-B14F-4D97-AF65-F5344CB8AC3E}">
        <p14:creationId xmlns:p14="http://schemas.microsoft.com/office/powerpoint/2010/main" val="383243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Aandachtspunten</a:t>
            </a:r>
            <a:r>
              <a:rPr lang="en-GB" sz="2800" dirty="0">
                <a:solidFill>
                  <a:srgbClr val="373636"/>
                </a:solidFill>
              </a:rPr>
              <a:t> </a:t>
            </a:r>
            <a:r>
              <a:rPr lang="en-GB" sz="2800" dirty="0" err="1">
                <a:solidFill>
                  <a:srgbClr val="373636"/>
                </a:solidFill>
              </a:rPr>
              <a:t>welzijnsreglementering</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a:xfrm>
            <a:off x="1296000" y="1818968"/>
            <a:ext cx="7416000" cy="3924106"/>
          </a:xfrm>
        </p:spPr>
        <p:txBody>
          <a:bodyPr/>
          <a:lstStyle/>
          <a:p>
            <a:pPr marL="176213" indent="-176213"/>
            <a:r>
              <a:rPr lang="nl-BE" dirty="0"/>
              <a:t>Verboden activiteiten:</a:t>
            </a:r>
          </a:p>
          <a:p>
            <a:pPr>
              <a:buNone/>
            </a:pPr>
            <a:endParaRPr lang="nl-BE" dirty="0"/>
          </a:p>
          <a:p>
            <a:pPr marL="752213" lvl="1" indent="-176213"/>
            <a:r>
              <a:rPr lang="nl-NL" sz="1400" dirty="0"/>
              <a:t>arbeid die jongeren, objectief gezien, lichamelijk of psychisch niet aankunnen;</a:t>
            </a:r>
          </a:p>
          <a:p>
            <a:pPr marL="752213" lvl="1" indent="-176213"/>
            <a:endParaRPr lang="nl-NL" sz="1400" dirty="0"/>
          </a:p>
          <a:p>
            <a:pPr marL="752213" lvl="1" indent="-176213"/>
            <a:r>
              <a:rPr lang="nl-NL" sz="1400" dirty="0"/>
              <a:t>arbeid waardoor jongeren worden blootgesteld aan gevaarlijke stoffen (giftige stoffen, kankerverwekkende stoffen, stoffen die erfelijke genetische veranderingen veroorzaken of die tijdens de zwangerschap schadelijke gevolgen hebben…);</a:t>
            </a:r>
          </a:p>
          <a:p>
            <a:pPr marL="752213" lvl="1" indent="-176213"/>
            <a:endParaRPr lang="nl-NL" sz="1400" dirty="0"/>
          </a:p>
          <a:p>
            <a:pPr marL="752213" lvl="1" indent="-176213"/>
            <a:r>
              <a:rPr lang="nl-NL" sz="1400" dirty="0"/>
              <a:t>arbeid die blootstelling aan ioniserende straling meebrengt; </a:t>
            </a:r>
          </a:p>
          <a:p>
            <a:pPr marL="752213" lvl="1" indent="-176213"/>
            <a:endParaRPr lang="nl-NL" sz="1400" dirty="0"/>
          </a:p>
          <a:p>
            <a:pPr marL="752213" lvl="1" indent="-176213"/>
            <a:r>
              <a:rPr lang="nl-NL" sz="1400" dirty="0"/>
              <a:t>activiteiten waarvan men zou kunnen vermoeden dat jongeren de risico’s ervan (doordat ze nog niet veel inzicht hebben in veiligheid of onervaren of onvoldoende opgeleid zijn) nog niet kunnen inschatten of voorkomen; </a:t>
            </a:r>
          </a:p>
          <a:p>
            <a:pPr marL="752213" lvl="1" indent="-176213"/>
            <a:endParaRPr lang="nl-NL" sz="1400" dirty="0"/>
          </a:p>
          <a:p>
            <a:pPr marL="752213" lvl="1" indent="-176213"/>
            <a:r>
              <a:rPr lang="nl-NL" sz="1400" dirty="0"/>
              <a:t>arbeid die de leerling blootstelt aan extreme koude of hitte, aan lawaai of trillingen.</a:t>
            </a:r>
          </a:p>
          <a:p>
            <a:pPr marL="752213" lvl="1" indent="-176213"/>
            <a:endParaRPr lang="nl-BE" dirty="0"/>
          </a:p>
          <a:p>
            <a:pPr marL="752213" lvl="1" indent="-176213"/>
            <a:endParaRPr lang="nl-BE" dirty="0"/>
          </a:p>
          <a:p>
            <a:pPr marL="752213" lvl="1" indent="-176213"/>
            <a:endParaRPr lang="nl-BE" dirty="0"/>
          </a:p>
          <a:p>
            <a:pPr marL="752213" lvl="1" indent="-176213"/>
            <a:endParaRPr lang="nl-BE" dirty="0"/>
          </a:p>
        </p:txBody>
      </p:sp>
    </p:spTree>
    <p:extLst>
      <p:ext uri="{BB962C8B-B14F-4D97-AF65-F5344CB8AC3E}">
        <p14:creationId xmlns:p14="http://schemas.microsoft.com/office/powerpoint/2010/main" val="399695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Aandachtspunten</a:t>
            </a:r>
            <a:r>
              <a:rPr lang="en-GB" sz="2800" dirty="0">
                <a:solidFill>
                  <a:srgbClr val="373636"/>
                </a:solidFill>
              </a:rPr>
              <a:t> </a:t>
            </a:r>
            <a:r>
              <a:rPr lang="en-GB" sz="2800" dirty="0" err="1">
                <a:solidFill>
                  <a:srgbClr val="373636"/>
                </a:solidFill>
              </a:rPr>
              <a:t>welzijnsreglementering</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a:xfrm>
            <a:off x="1296000" y="1818968"/>
            <a:ext cx="7416000" cy="3924106"/>
          </a:xfrm>
        </p:spPr>
        <p:txBody>
          <a:bodyPr/>
          <a:lstStyle/>
          <a:p>
            <a:pPr marL="176213" indent="-176213"/>
            <a:r>
              <a:rPr lang="nl-BE" dirty="0"/>
              <a:t>Uitzondering op de verboden activiteiten (OAO/SAO):</a:t>
            </a:r>
          </a:p>
          <a:p>
            <a:pPr>
              <a:buNone/>
            </a:pPr>
            <a:endParaRPr lang="nl-BE" dirty="0"/>
          </a:p>
          <a:p>
            <a:pPr marL="752213" lvl="1" indent="-176213"/>
            <a:r>
              <a:rPr lang="nl-BE" dirty="0"/>
              <a:t>Afwijking mogelijk als:</a:t>
            </a:r>
          </a:p>
          <a:p>
            <a:pPr marL="1163638" lvl="2" indent="-300038"/>
            <a:r>
              <a:rPr lang="nl-BE" dirty="0"/>
              <a:t>de activiteiten of de aanwezigheid op de risicovolle plaatsen onontbeerlijk zijn voor de beroepsopleiding;</a:t>
            </a:r>
          </a:p>
          <a:p>
            <a:pPr marL="1163638" lvl="2" indent="-300038"/>
            <a:r>
              <a:rPr lang="nl-BE" dirty="0"/>
              <a:t>de onderneming de verplichte preventiemaatregelen treft en controleert of deze laat controleren;</a:t>
            </a:r>
          </a:p>
          <a:p>
            <a:pPr marL="1040213" lvl="2" indent="-176213"/>
            <a:r>
              <a:rPr lang="nl-BE" dirty="0">
                <a:latin typeface="Calibri" panose="020F0502020204030204" pitchFamily="34" charset="0"/>
                <a:ea typeface="Times New Roman" panose="02020603050405020304" pitchFamily="18" charset="0"/>
              </a:rPr>
              <a:t>a</a:t>
            </a:r>
            <a:r>
              <a:rPr lang="nl-BE">
                <a:effectLst/>
                <a:latin typeface="Calibri" panose="020F0502020204030204" pitchFamily="34" charset="0"/>
                <a:ea typeface="Times New Roman" panose="02020603050405020304" pitchFamily="18" charset="0"/>
              </a:rPr>
              <a:t>anwezigheid </a:t>
            </a:r>
            <a:r>
              <a:rPr lang="nl-BE" dirty="0">
                <a:effectLst/>
                <a:latin typeface="Calibri" panose="020F0502020204030204" pitchFamily="34" charset="0"/>
                <a:ea typeface="Times New Roman" panose="02020603050405020304" pitchFamily="18" charset="0"/>
              </a:rPr>
              <a:t>mentor (verplichting vanuit decreet OAO </a:t>
            </a:r>
            <a:r>
              <a:rPr lang="nl-BE">
                <a:effectLst/>
                <a:latin typeface="Calibri" panose="020F0502020204030204" pitchFamily="34" charset="0"/>
                <a:ea typeface="Times New Roman" panose="02020603050405020304" pitchFamily="18" charset="0"/>
              </a:rPr>
              <a:t>10/06/2016);</a:t>
            </a:r>
            <a:endParaRPr lang="nl-BE" dirty="0">
              <a:effectLst/>
              <a:latin typeface="Calibri" panose="020F0502020204030204" pitchFamily="34" charset="0"/>
              <a:ea typeface="Calibri" panose="020F0502020204030204" pitchFamily="34" charset="0"/>
            </a:endParaRPr>
          </a:p>
          <a:p>
            <a:pPr lvl="2" indent="0">
              <a:buNone/>
            </a:pPr>
            <a:endParaRPr lang="nl-BE" dirty="0"/>
          </a:p>
          <a:p>
            <a:pPr lvl="2" indent="0">
              <a:buNone/>
            </a:pPr>
            <a:endParaRPr lang="nl-BE" dirty="0"/>
          </a:p>
          <a:p>
            <a:pPr marL="752213" lvl="1" indent="-176213"/>
            <a:r>
              <a:rPr lang="nl-BE" dirty="0"/>
              <a:t>= cumulatieve voorwaarden</a:t>
            </a:r>
          </a:p>
          <a:p>
            <a:pPr marL="752213" lvl="1" indent="-176213"/>
            <a:endParaRPr lang="nl-BE" dirty="0"/>
          </a:p>
          <a:p>
            <a:pPr marL="752213" lvl="1" indent="-176213"/>
            <a:endParaRPr lang="nl-BE" dirty="0"/>
          </a:p>
          <a:p>
            <a:pPr marL="752213" lvl="1" indent="-176213"/>
            <a:endParaRPr lang="nl-BE" dirty="0"/>
          </a:p>
        </p:txBody>
      </p:sp>
    </p:spTree>
    <p:extLst>
      <p:ext uri="{BB962C8B-B14F-4D97-AF65-F5344CB8AC3E}">
        <p14:creationId xmlns:p14="http://schemas.microsoft.com/office/powerpoint/2010/main" val="352090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Arbeidsongevallen</a:t>
            </a:r>
            <a:r>
              <a:rPr lang="en-GB" sz="2800" dirty="0">
                <a:solidFill>
                  <a:srgbClr val="373636"/>
                </a:solidFill>
              </a:rPr>
              <a:t> OAO</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a:xfrm>
            <a:off x="1296000" y="1818968"/>
            <a:ext cx="7416000" cy="3768232"/>
          </a:xfrm>
        </p:spPr>
        <p:txBody>
          <a:bodyPr/>
          <a:lstStyle/>
          <a:p>
            <a:pPr>
              <a:buNone/>
            </a:pPr>
            <a:r>
              <a:rPr lang="nl-BE" dirty="0"/>
              <a:t>Jouw leerling Monica volgt op maandag de hele dag les op school. Wanneer ze na afloop van de schooldag naar huis fietst, wordt ze aangereden door een onoplettende chauffeur. Ze breekt haar sleutelbeen en zal enkele weken buiten strijd zijn. Monica volgt de opleiding kapper-stylist duaal en heeft een OAO gesloten. De werkgever weigert om de arbeidsongevallenverzekering te contacteren aangezien het ongeval plaatsvond op een dag schoolcomponent en daarenboven nog eens op weg naar huis.</a:t>
            </a:r>
          </a:p>
          <a:p>
            <a:pPr marL="752213" lvl="1" indent="-176213"/>
            <a:endParaRPr lang="nl-BE" dirty="0"/>
          </a:p>
          <a:p>
            <a:pPr marL="752213" lvl="1" indent="-176213"/>
            <a:endParaRPr lang="nl-BE" dirty="0"/>
          </a:p>
        </p:txBody>
      </p:sp>
    </p:spTree>
    <p:extLst>
      <p:ext uri="{BB962C8B-B14F-4D97-AF65-F5344CB8AC3E}">
        <p14:creationId xmlns:p14="http://schemas.microsoft.com/office/powerpoint/2010/main" val="265071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Arbeidsongevallen</a:t>
            </a:r>
            <a:r>
              <a:rPr lang="en-GB" sz="2800" dirty="0">
                <a:solidFill>
                  <a:srgbClr val="373636"/>
                </a:solidFill>
              </a:rPr>
              <a:t> OAO</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a:xfrm>
            <a:off x="1296000" y="1818968"/>
            <a:ext cx="7416000" cy="3768232"/>
          </a:xfrm>
        </p:spPr>
        <p:txBody>
          <a:bodyPr/>
          <a:lstStyle/>
          <a:p>
            <a:pPr marL="176213" indent="-176213"/>
            <a:r>
              <a:rPr lang="nl-BE" dirty="0"/>
              <a:t>De onderneming sluit een arbeidsongevallenverzekering;</a:t>
            </a:r>
          </a:p>
          <a:p>
            <a:pPr marL="176213" indent="-176213"/>
            <a:endParaRPr lang="nl-BE" dirty="0"/>
          </a:p>
          <a:p>
            <a:pPr marL="176213" indent="-176213"/>
            <a:r>
              <a:rPr lang="nl-BE" dirty="0"/>
              <a:t>De verzekering dekt zowel de ongevallen op de leerwerkplek als de ongevallen bij de opleidingsverstrekker;</a:t>
            </a:r>
          </a:p>
          <a:p>
            <a:pPr marL="176213" indent="-176213"/>
            <a:endParaRPr lang="nl-BE" dirty="0"/>
          </a:p>
          <a:p>
            <a:pPr marL="176213" indent="-176213"/>
            <a:r>
              <a:rPr lang="nl-BE" dirty="0"/>
              <a:t>De verzekering dekt ook de trajectongevallen;</a:t>
            </a:r>
          </a:p>
          <a:p>
            <a:pPr marL="176213" indent="-176213"/>
            <a:endParaRPr lang="nl-BE" dirty="0"/>
          </a:p>
          <a:p>
            <a:pPr marL="176213" indent="-176213"/>
            <a:r>
              <a:rPr lang="nl-BE" dirty="0"/>
              <a:t>Bij een arbeidsongeval is de onderneming geen gewaarborgde leervergoeding verschuldigd. De leerling valt onmiddellijk terug op uitkeringen van de arbeidsongevallenverzekeraar.</a:t>
            </a:r>
          </a:p>
          <a:p>
            <a:pPr marL="752213" lvl="1" indent="-176213"/>
            <a:endParaRPr lang="nl-BE" dirty="0"/>
          </a:p>
          <a:p>
            <a:pPr marL="752213" lvl="1" indent="-176213"/>
            <a:endParaRPr lang="nl-BE" dirty="0"/>
          </a:p>
        </p:txBody>
      </p:sp>
    </p:spTree>
    <p:extLst>
      <p:ext uri="{BB962C8B-B14F-4D97-AF65-F5344CB8AC3E}">
        <p14:creationId xmlns:p14="http://schemas.microsoft.com/office/powerpoint/2010/main" val="326910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Arbeidsongevallen</a:t>
            </a:r>
            <a:r>
              <a:rPr lang="en-GB" sz="2800" dirty="0">
                <a:solidFill>
                  <a:srgbClr val="373636"/>
                </a:solidFill>
              </a:rPr>
              <a:t> SAO</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a:xfrm>
            <a:off x="1296000" y="1818968"/>
            <a:ext cx="7416000" cy="3768232"/>
          </a:xfrm>
        </p:spPr>
        <p:txBody>
          <a:bodyPr/>
          <a:lstStyle/>
          <a:p>
            <a:pPr>
              <a:buNone/>
            </a:pPr>
            <a:r>
              <a:rPr lang="nl-BE" dirty="0"/>
              <a:t>Jouw leerling Samuel valt bij het trampolinespringen tijdens de les LO. Hij breekt zijn pols en is enkele weken buiten strijd. Samuel volgt de opleiding podiumtechnieken duaal en heeft een SAO gesloten. De arbeidsongevallenverzekeraar van de werkgever weigert tussen te komen. Zij claimen dat de werkgever geen invloed kan uitoefenen op de concrete omstandigheden bij de opleidingsverstrekker.</a:t>
            </a:r>
          </a:p>
          <a:p>
            <a:pPr marL="752213" lvl="1" indent="-176213"/>
            <a:endParaRPr lang="nl-BE" dirty="0"/>
          </a:p>
          <a:p>
            <a:pPr marL="752213" lvl="1" indent="-176213"/>
            <a:endParaRPr lang="nl-BE" dirty="0"/>
          </a:p>
        </p:txBody>
      </p:sp>
    </p:spTree>
    <p:extLst>
      <p:ext uri="{BB962C8B-B14F-4D97-AF65-F5344CB8AC3E}">
        <p14:creationId xmlns:p14="http://schemas.microsoft.com/office/powerpoint/2010/main" val="275494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Arbeidsongevallen</a:t>
            </a:r>
            <a:r>
              <a:rPr lang="en-GB" sz="2800" dirty="0">
                <a:solidFill>
                  <a:srgbClr val="373636"/>
                </a:solidFill>
              </a:rPr>
              <a:t> SAO</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a:xfrm>
            <a:off x="1296000" y="1818968"/>
            <a:ext cx="7416000" cy="3768232"/>
          </a:xfrm>
        </p:spPr>
        <p:txBody>
          <a:bodyPr/>
          <a:lstStyle/>
          <a:p>
            <a:pPr marL="176213" indent="-176213"/>
            <a:r>
              <a:rPr lang="nl-BE" dirty="0"/>
              <a:t>De onderneming sluit een arbeidsongevallenverzekering:</a:t>
            </a:r>
          </a:p>
          <a:p>
            <a:pPr marL="752213" lvl="1" indent="-176213"/>
            <a:r>
              <a:rPr lang="nl-BE" dirty="0"/>
              <a:t>de verzekering dekt de ongevallen op de leerwerkplek;</a:t>
            </a:r>
          </a:p>
          <a:p>
            <a:pPr marL="809625" lvl="1" indent="-234950"/>
            <a:r>
              <a:rPr lang="nl-BE" dirty="0"/>
              <a:t>de verzekering dekt de ongevallen op het traject:</a:t>
            </a:r>
          </a:p>
          <a:p>
            <a:pPr marL="1097625" lvl="2" indent="-234950"/>
            <a:r>
              <a:rPr lang="nl-BE" dirty="0"/>
              <a:t>woonplaats &lt;–&gt; onderneming;</a:t>
            </a:r>
          </a:p>
          <a:p>
            <a:pPr marL="1097625" lvl="2" indent="-234950"/>
            <a:r>
              <a:rPr lang="nl-BE" dirty="0"/>
              <a:t>onderneming -&gt; lesplaats;</a:t>
            </a:r>
          </a:p>
          <a:p>
            <a:pPr marL="176213" indent="-176213"/>
            <a:r>
              <a:rPr lang="nl-BE" dirty="0"/>
              <a:t>De opleidingsverstrekker sluit een verzekering lichamelijke ongevallen:</a:t>
            </a:r>
          </a:p>
          <a:p>
            <a:pPr marL="809625" lvl="1" indent="-234950"/>
            <a:r>
              <a:rPr lang="nl-BE" dirty="0"/>
              <a:t>de verzekering dekt de ongevallen bij de opleidingsverstrekker;</a:t>
            </a:r>
          </a:p>
          <a:p>
            <a:pPr marL="809625" lvl="1" indent="-234950"/>
            <a:r>
              <a:rPr lang="nl-BE" dirty="0"/>
              <a:t>de verzekering dekt de ongevallen op het traject:</a:t>
            </a:r>
          </a:p>
          <a:p>
            <a:pPr marL="1097625" lvl="2" indent="-234950"/>
            <a:r>
              <a:rPr lang="nl-BE" dirty="0"/>
              <a:t>woonplaats &lt;–&gt; lesplaats;</a:t>
            </a:r>
          </a:p>
          <a:p>
            <a:pPr marL="1097625" lvl="2" indent="-234950"/>
            <a:r>
              <a:rPr lang="nl-BE" dirty="0"/>
              <a:t>lesplaats –&gt; onderneming.</a:t>
            </a:r>
          </a:p>
          <a:p>
            <a:pPr marL="752213" lvl="1" indent="-176213"/>
            <a:endParaRPr lang="nl-BE" dirty="0"/>
          </a:p>
          <a:p>
            <a:pPr marL="176213" indent="-176213"/>
            <a:endParaRPr lang="nl-BE" dirty="0"/>
          </a:p>
          <a:p>
            <a:pPr>
              <a:buNone/>
            </a:pPr>
            <a:endParaRPr lang="nl-BE" dirty="0"/>
          </a:p>
          <a:p>
            <a:pPr marL="752213" lvl="1" indent="-176213"/>
            <a:endParaRPr lang="nl-BE" dirty="0"/>
          </a:p>
        </p:txBody>
      </p:sp>
    </p:spTree>
    <p:extLst>
      <p:ext uri="{BB962C8B-B14F-4D97-AF65-F5344CB8AC3E}">
        <p14:creationId xmlns:p14="http://schemas.microsoft.com/office/powerpoint/2010/main" val="129877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21FEF-4051-46A9-8596-8559C949544C}"/>
              </a:ext>
            </a:extLst>
          </p:cNvPr>
          <p:cNvSpPr>
            <a:spLocks noGrp="1"/>
          </p:cNvSpPr>
          <p:nvPr>
            <p:ph type="title"/>
          </p:nvPr>
        </p:nvSpPr>
        <p:spPr/>
        <p:txBody>
          <a:bodyPr/>
          <a:lstStyle/>
          <a:p>
            <a:r>
              <a:rPr lang="nl-BE" dirty="0"/>
              <a:t>Programma</a:t>
            </a:r>
          </a:p>
        </p:txBody>
      </p:sp>
      <p:sp>
        <p:nvSpPr>
          <p:cNvPr id="3" name="Tijdelijke aanduiding voor inhoud 2">
            <a:extLst>
              <a:ext uri="{FF2B5EF4-FFF2-40B4-BE49-F238E27FC236}">
                <a16:creationId xmlns:a16="http://schemas.microsoft.com/office/drawing/2014/main" id="{E85D88E1-E5BD-49A1-8F5A-3544EA7A97C9}"/>
              </a:ext>
            </a:extLst>
          </p:cNvPr>
          <p:cNvSpPr>
            <a:spLocks noGrp="1"/>
          </p:cNvSpPr>
          <p:nvPr>
            <p:ph sz="half" idx="1"/>
          </p:nvPr>
        </p:nvSpPr>
        <p:spPr/>
        <p:txBody>
          <a:bodyPr/>
          <a:lstStyle/>
          <a:p>
            <a:r>
              <a:rPr lang="nl-NL" dirty="0"/>
              <a:t>EHBV</a:t>
            </a:r>
          </a:p>
          <a:p>
            <a:endParaRPr lang="nl-NL" dirty="0"/>
          </a:p>
          <a:p>
            <a:r>
              <a:rPr lang="nl-NL" dirty="0"/>
              <a:t>Begrip OAO en SAO</a:t>
            </a:r>
          </a:p>
          <a:p>
            <a:endParaRPr lang="nl-NL" dirty="0"/>
          </a:p>
          <a:p>
            <a:r>
              <a:rPr lang="nl-NL" dirty="0"/>
              <a:t>Welzijnsreglementering: </a:t>
            </a:r>
          </a:p>
          <a:p>
            <a:pPr lvl="1"/>
            <a:r>
              <a:rPr lang="nl-NL" dirty="0"/>
              <a:t>toepassingsgebied</a:t>
            </a:r>
          </a:p>
          <a:p>
            <a:pPr lvl="1"/>
            <a:r>
              <a:rPr lang="nl-NL" dirty="0"/>
              <a:t>regels/aandachtspunten</a:t>
            </a:r>
          </a:p>
          <a:p>
            <a:pPr>
              <a:buNone/>
            </a:pPr>
            <a:endParaRPr lang="nl-NL" dirty="0"/>
          </a:p>
          <a:p>
            <a:r>
              <a:rPr lang="nl-NL" dirty="0"/>
              <a:t>Arbeidsongevallen: </a:t>
            </a:r>
          </a:p>
          <a:p>
            <a:pPr lvl="1"/>
            <a:r>
              <a:rPr lang="nl-NL" dirty="0"/>
              <a:t>begrip</a:t>
            </a:r>
          </a:p>
          <a:p>
            <a:pPr lvl="1"/>
            <a:r>
              <a:rPr lang="nl-NL" dirty="0"/>
              <a:t>OAO vs. SAO</a:t>
            </a:r>
          </a:p>
        </p:txBody>
      </p:sp>
    </p:spTree>
    <p:extLst>
      <p:ext uri="{BB962C8B-B14F-4D97-AF65-F5344CB8AC3E}">
        <p14:creationId xmlns:p14="http://schemas.microsoft.com/office/powerpoint/2010/main" val="2083648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a:xfrm>
            <a:off x="1296000" y="1818968"/>
            <a:ext cx="7416000" cy="3768232"/>
          </a:xfrm>
        </p:spPr>
        <p:txBody>
          <a:bodyPr/>
          <a:lstStyle/>
          <a:p>
            <a:pPr>
              <a:buNone/>
            </a:pPr>
            <a:endParaRPr lang="nl-BE" dirty="0"/>
          </a:p>
          <a:p>
            <a:pPr>
              <a:buNone/>
            </a:pPr>
            <a:endParaRPr lang="nl-BE" dirty="0"/>
          </a:p>
          <a:p>
            <a:pPr lvl="1" indent="0">
              <a:buNone/>
            </a:pPr>
            <a:r>
              <a:rPr lang="nl-BE" dirty="0"/>
              <a:t>		   </a:t>
            </a:r>
          </a:p>
          <a:p>
            <a:pPr lvl="1" indent="0">
              <a:buNone/>
            </a:pPr>
            <a:r>
              <a:rPr lang="nl-BE" dirty="0"/>
              <a:t>             </a:t>
            </a:r>
            <a:r>
              <a:rPr lang="nl-BE" sz="3200" dirty="0"/>
              <a:t>ZIJN ER NOG VRAGEN?</a:t>
            </a:r>
          </a:p>
        </p:txBody>
      </p:sp>
    </p:spTree>
    <p:extLst>
      <p:ext uri="{BB962C8B-B14F-4D97-AF65-F5344CB8AC3E}">
        <p14:creationId xmlns:p14="http://schemas.microsoft.com/office/powerpoint/2010/main" val="27609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21FEF-4051-46A9-8596-8559C949544C}"/>
              </a:ext>
            </a:extLst>
          </p:cNvPr>
          <p:cNvSpPr>
            <a:spLocks noGrp="1"/>
          </p:cNvSpPr>
          <p:nvPr>
            <p:ph type="title"/>
          </p:nvPr>
        </p:nvSpPr>
        <p:spPr/>
        <p:txBody>
          <a:bodyPr/>
          <a:lstStyle/>
          <a:p>
            <a:r>
              <a:rPr lang="nl-BE" dirty="0"/>
              <a:t>EHBV</a:t>
            </a:r>
          </a:p>
        </p:txBody>
      </p:sp>
      <p:sp>
        <p:nvSpPr>
          <p:cNvPr id="3" name="Tijdelijke aanduiding voor inhoud 2">
            <a:extLst>
              <a:ext uri="{FF2B5EF4-FFF2-40B4-BE49-F238E27FC236}">
                <a16:creationId xmlns:a16="http://schemas.microsoft.com/office/drawing/2014/main" id="{E85D88E1-E5BD-49A1-8F5A-3544EA7A97C9}"/>
              </a:ext>
            </a:extLst>
          </p:cNvPr>
          <p:cNvSpPr>
            <a:spLocks noGrp="1"/>
          </p:cNvSpPr>
          <p:nvPr>
            <p:ph sz="half" idx="1"/>
          </p:nvPr>
        </p:nvSpPr>
        <p:spPr/>
        <p:txBody>
          <a:bodyPr/>
          <a:lstStyle/>
          <a:p>
            <a:r>
              <a:rPr lang="nl-NL" dirty="0">
                <a:hlinkClick r:id="rId2"/>
              </a:rPr>
              <a:t>Webpagina ondersteuningsaanbod voor trajectbegeleiders</a:t>
            </a:r>
            <a:endParaRPr lang="nl-NL" dirty="0"/>
          </a:p>
          <a:p>
            <a:pPr lvl="1"/>
            <a:r>
              <a:rPr lang="nl-NL" dirty="0"/>
              <a:t>infofiches</a:t>
            </a:r>
          </a:p>
          <a:p>
            <a:pPr lvl="1"/>
            <a:r>
              <a:rPr lang="nl-NL" dirty="0" err="1"/>
              <a:t>webinars</a:t>
            </a:r>
            <a:endParaRPr lang="nl-NL" dirty="0"/>
          </a:p>
          <a:p>
            <a:endParaRPr lang="nl-NL" dirty="0"/>
          </a:p>
          <a:p>
            <a:r>
              <a:rPr lang="nl-NL" dirty="0"/>
              <a:t>Webpagina voor ondernemingen: </a:t>
            </a:r>
            <a:r>
              <a:rPr lang="nl-NL" dirty="0">
                <a:hlinkClick r:id="rId3"/>
              </a:rPr>
              <a:t>OAO</a:t>
            </a:r>
            <a:r>
              <a:rPr lang="nl-NL" dirty="0"/>
              <a:t> en </a:t>
            </a:r>
            <a:r>
              <a:rPr lang="nl-NL" dirty="0">
                <a:hlinkClick r:id="rId4"/>
              </a:rPr>
              <a:t>SAO</a:t>
            </a:r>
            <a:endParaRPr lang="nl-NL" dirty="0"/>
          </a:p>
          <a:p>
            <a:pPr lvl="1"/>
            <a:r>
              <a:rPr lang="nl-NL" dirty="0"/>
              <a:t>infofiches</a:t>
            </a:r>
          </a:p>
          <a:p>
            <a:pPr lvl="1"/>
            <a:r>
              <a:rPr lang="nl-NL" dirty="0"/>
              <a:t>modeldocumenten</a:t>
            </a:r>
          </a:p>
          <a:p>
            <a:endParaRPr lang="nl-NL" dirty="0"/>
          </a:p>
          <a:p>
            <a:pPr marL="265113" indent="-265113">
              <a:tabLst>
                <a:tab pos="265113" algn="l"/>
              </a:tabLst>
            </a:pPr>
            <a:r>
              <a:rPr lang="nl-NL" dirty="0"/>
              <a:t>Vragen over de werkplekcomponent: </a:t>
            </a:r>
            <a:r>
              <a:rPr lang="nl-NL" dirty="0">
                <a:hlinkClick r:id="rId5"/>
              </a:rPr>
              <a:t>werkplekduaal@vlaanderen.be</a:t>
            </a:r>
            <a:r>
              <a:rPr lang="nl-NL" dirty="0"/>
              <a:t>.</a:t>
            </a:r>
          </a:p>
        </p:txBody>
      </p:sp>
    </p:spTree>
    <p:extLst>
      <p:ext uri="{BB962C8B-B14F-4D97-AF65-F5344CB8AC3E}">
        <p14:creationId xmlns:p14="http://schemas.microsoft.com/office/powerpoint/2010/main" val="25782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21FEF-4051-46A9-8596-8559C949544C}"/>
              </a:ext>
            </a:extLst>
          </p:cNvPr>
          <p:cNvSpPr>
            <a:spLocks noGrp="1"/>
          </p:cNvSpPr>
          <p:nvPr>
            <p:ph type="title"/>
          </p:nvPr>
        </p:nvSpPr>
        <p:spPr/>
        <p:txBody>
          <a:bodyPr/>
          <a:lstStyle/>
          <a:p>
            <a:r>
              <a:rPr lang="nl-BE" dirty="0"/>
              <a:t>Begrip OAO en SAO</a:t>
            </a:r>
          </a:p>
        </p:txBody>
      </p:sp>
      <p:sp>
        <p:nvSpPr>
          <p:cNvPr id="3" name="Tijdelijke aanduiding voor inhoud 2">
            <a:extLst>
              <a:ext uri="{FF2B5EF4-FFF2-40B4-BE49-F238E27FC236}">
                <a16:creationId xmlns:a16="http://schemas.microsoft.com/office/drawing/2014/main" id="{E85D88E1-E5BD-49A1-8F5A-3544EA7A97C9}"/>
              </a:ext>
            </a:extLst>
          </p:cNvPr>
          <p:cNvSpPr>
            <a:spLocks noGrp="1"/>
          </p:cNvSpPr>
          <p:nvPr>
            <p:ph sz="half" idx="1"/>
          </p:nvPr>
        </p:nvSpPr>
        <p:spPr/>
        <p:txBody>
          <a:bodyPr/>
          <a:lstStyle/>
          <a:p>
            <a:r>
              <a:rPr lang="nl-NL" dirty="0"/>
              <a:t>OAO = Overeenkomst van Alternerende Opleiding:</a:t>
            </a:r>
          </a:p>
          <a:p>
            <a:pPr lvl="1"/>
            <a:r>
              <a:rPr lang="nl-NL" dirty="0"/>
              <a:t>op schooljaarbasis gemiddeld minstens 20u werkplekcomponent/week;</a:t>
            </a:r>
          </a:p>
          <a:p>
            <a:pPr lvl="1"/>
            <a:r>
              <a:rPr lang="nl-NL" dirty="0"/>
              <a:t>leervergoeding;</a:t>
            </a:r>
          </a:p>
          <a:p>
            <a:pPr lvl="1"/>
            <a:r>
              <a:rPr lang="nl-NL" dirty="0"/>
              <a:t>bouwen sociale rechten op: sokkelstatuut leerling in een alternerende opleiding;</a:t>
            </a:r>
          </a:p>
          <a:p>
            <a:pPr lvl="1"/>
            <a:r>
              <a:rPr lang="nl-NL" dirty="0" err="1"/>
              <a:t>Dimona</a:t>
            </a:r>
            <a:r>
              <a:rPr lang="nl-NL" dirty="0"/>
              <a:t>: onderneming (code OTH -&gt; ALT);</a:t>
            </a:r>
          </a:p>
          <a:p>
            <a:pPr lvl="1"/>
            <a:r>
              <a:rPr lang="nl-NL" dirty="0" err="1"/>
              <a:t>DmfA</a:t>
            </a:r>
            <a:r>
              <a:rPr lang="nl-NL" dirty="0"/>
              <a:t>.</a:t>
            </a:r>
          </a:p>
          <a:p>
            <a:pPr lvl="1"/>
            <a:endParaRPr lang="nl-NL" dirty="0"/>
          </a:p>
        </p:txBody>
      </p:sp>
    </p:spTree>
    <p:extLst>
      <p:ext uri="{BB962C8B-B14F-4D97-AF65-F5344CB8AC3E}">
        <p14:creationId xmlns:p14="http://schemas.microsoft.com/office/powerpoint/2010/main" val="31303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21FEF-4051-46A9-8596-8559C949544C}"/>
              </a:ext>
            </a:extLst>
          </p:cNvPr>
          <p:cNvSpPr>
            <a:spLocks noGrp="1"/>
          </p:cNvSpPr>
          <p:nvPr>
            <p:ph type="title"/>
          </p:nvPr>
        </p:nvSpPr>
        <p:spPr/>
        <p:txBody>
          <a:bodyPr/>
          <a:lstStyle/>
          <a:p>
            <a:r>
              <a:rPr lang="nl-BE" dirty="0"/>
              <a:t>Begrip OAO en SAO</a:t>
            </a:r>
          </a:p>
        </p:txBody>
      </p:sp>
      <p:sp>
        <p:nvSpPr>
          <p:cNvPr id="3" name="Tijdelijke aanduiding voor inhoud 2">
            <a:extLst>
              <a:ext uri="{FF2B5EF4-FFF2-40B4-BE49-F238E27FC236}">
                <a16:creationId xmlns:a16="http://schemas.microsoft.com/office/drawing/2014/main" id="{E85D88E1-E5BD-49A1-8F5A-3544EA7A97C9}"/>
              </a:ext>
            </a:extLst>
          </p:cNvPr>
          <p:cNvSpPr>
            <a:spLocks noGrp="1"/>
          </p:cNvSpPr>
          <p:nvPr>
            <p:ph sz="half" idx="1"/>
          </p:nvPr>
        </p:nvSpPr>
        <p:spPr/>
        <p:txBody>
          <a:bodyPr/>
          <a:lstStyle/>
          <a:p>
            <a:r>
              <a:rPr lang="nl-NL" dirty="0"/>
              <a:t>SAO = Stageovereenkomst Alternerende Opleiding:</a:t>
            </a:r>
          </a:p>
          <a:p>
            <a:pPr lvl="1"/>
            <a:r>
              <a:rPr lang="nl-NL" dirty="0"/>
              <a:t>op schooljaarbasis gemiddeld minder dan 20u werkplekcomponent/week;</a:t>
            </a:r>
          </a:p>
          <a:p>
            <a:pPr lvl="1"/>
            <a:r>
              <a:rPr lang="nl-NL" dirty="0"/>
              <a:t>geen leervergoeding;</a:t>
            </a:r>
          </a:p>
          <a:p>
            <a:pPr lvl="1"/>
            <a:r>
              <a:rPr lang="nl-NL" dirty="0"/>
              <a:t>bouwen geen sociale rechten op;</a:t>
            </a:r>
          </a:p>
          <a:p>
            <a:pPr lvl="1"/>
            <a:r>
              <a:rPr lang="nl-NL" dirty="0" err="1"/>
              <a:t>Dimona</a:t>
            </a:r>
            <a:r>
              <a:rPr lang="nl-NL" dirty="0"/>
              <a:t>: opleidingsverstrekker (code STG);</a:t>
            </a:r>
          </a:p>
          <a:p>
            <a:pPr lvl="1"/>
            <a:r>
              <a:rPr lang="nl-NL" dirty="0"/>
              <a:t>geen </a:t>
            </a:r>
            <a:r>
              <a:rPr lang="nl-NL" dirty="0" err="1"/>
              <a:t>DmfA</a:t>
            </a:r>
            <a:r>
              <a:rPr lang="nl-NL" dirty="0"/>
              <a:t>.</a:t>
            </a:r>
          </a:p>
          <a:p>
            <a:pPr lvl="1"/>
            <a:endParaRPr lang="nl-NL" dirty="0"/>
          </a:p>
        </p:txBody>
      </p:sp>
    </p:spTree>
    <p:extLst>
      <p:ext uri="{BB962C8B-B14F-4D97-AF65-F5344CB8AC3E}">
        <p14:creationId xmlns:p14="http://schemas.microsoft.com/office/powerpoint/2010/main" val="44422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kumimoji="0" lang="en-GB" sz="2800" b="0" i="0" u="none" strike="noStrike" kern="1200" cap="none" spc="0" normalizeH="0" baseline="0" noProof="0" dirty="0" err="1">
                <a:ln>
                  <a:noFill/>
                </a:ln>
                <a:solidFill>
                  <a:srgbClr val="373636"/>
                </a:solidFill>
                <a:effectLst/>
                <a:uLnTx/>
                <a:uFillTx/>
                <a:latin typeface="FlandersArtSans-Bold" panose="00000800000000000000" pitchFamily="2" charset="0"/>
                <a:ea typeface="+mj-ea"/>
              </a:rPr>
              <a:t>Welzijnsreglementering</a:t>
            </a:r>
            <a:r>
              <a:rPr kumimoji="0" lang="en-GB" sz="2800" b="0" i="0" u="none" strike="noStrike" kern="1200" cap="none" spc="0" normalizeH="0" baseline="0" noProof="0" dirty="0">
                <a:ln>
                  <a:noFill/>
                </a:ln>
                <a:solidFill>
                  <a:srgbClr val="373636"/>
                </a:solidFill>
                <a:effectLst/>
                <a:uLnTx/>
                <a:uFillTx/>
                <a:latin typeface="FlandersArtSans-Bold" panose="00000800000000000000" pitchFamily="2" charset="0"/>
                <a:ea typeface="+mj-ea"/>
              </a:rPr>
              <a:t>: </a:t>
            </a:r>
            <a:r>
              <a:rPr kumimoji="0" lang="en-GB" sz="2800" b="0" i="0" u="none" strike="noStrike" kern="1200" cap="none" spc="0" normalizeH="0" baseline="0" noProof="0" dirty="0" err="1">
                <a:ln>
                  <a:noFill/>
                </a:ln>
                <a:solidFill>
                  <a:srgbClr val="373636"/>
                </a:solidFill>
                <a:effectLst/>
                <a:uLnTx/>
                <a:uFillTx/>
                <a:latin typeface="FlandersArtSans-Bold" panose="00000800000000000000" pitchFamily="2" charset="0"/>
                <a:ea typeface="+mj-ea"/>
              </a:rPr>
              <a:t>toepassingsgebied</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p:txBody>
          <a:bodyPr/>
          <a:lstStyle/>
          <a:p>
            <a:pPr>
              <a:buNone/>
            </a:pPr>
            <a:r>
              <a:rPr lang="nl-BE" dirty="0"/>
              <a:t>Matthias is 20 jaar en volgt de opleiding ruwbouw duaal. Hij heeft een nieuwe leerwerkplek gevonden, die met heel wat vragen zit over de welzijnsreglementering. Hun interne preventieadviseur is van oordeel dat dezelfde welzijnsreglementering gevolgd moet worden als voor de stagiairs die er al sinds jaar en dag over de vloer komen. De leerwerkplek zoekt nu bevestiging en komt bij de opleidingsverstrekker aankloppen.</a:t>
            </a:r>
          </a:p>
          <a:p>
            <a:pPr>
              <a:buNone/>
            </a:pPr>
            <a:endParaRPr lang="nl-BE" dirty="0"/>
          </a:p>
        </p:txBody>
      </p:sp>
    </p:spTree>
    <p:extLst>
      <p:ext uri="{BB962C8B-B14F-4D97-AF65-F5344CB8AC3E}">
        <p14:creationId xmlns:p14="http://schemas.microsoft.com/office/powerpoint/2010/main" val="179284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kumimoji="0" lang="en-GB" sz="2800" b="0" i="0" u="none" strike="noStrike" kern="1200" cap="none" spc="0" normalizeH="0" baseline="0" noProof="0" dirty="0" err="1">
                <a:ln>
                  <a:noFill/>
                </a:ln>
                <a:solidFill>
                  <a:srgbClr val="373636"/>
                </a:solidFill>
                <a:effectLst/>
                <a:uLnTx/>
                <a:uFillTx/>
                <a:latin typeface="FlandersArtSans-Bold" panose="00000800000000000000" pitchFamily="2" charset="0"/>
                <a:ea typeface="+mj-ea"/>
              </a:rPr>
              <a:t>Welzijnsreglementering</a:t>
            </a:r>
            <a:r>
              <a:rPr kumimoji="0" lang="en-GB" sz="2800" b="0" i="0" u="none" strike="noStrike" kern="1200" cap="none" spc="0" normalizeH="0" baseline="0" noProof="0" dirty="0">
                <a:ln>
                  <a:noFill/>
                </a:ln>
                <a:solidFill>
                  <a:srgbClr val="373636"/>
                </a:solidFill>
                <a:effectLst/>
                <a:uLnTx/>
                <a:uFillTx/>
                <a:latin typeface="FlandersArtSans-Bold" panose="00000800000000000000" pitchFamily="2" charset="0"/>
                <a:ea typeface="+mj-ea"/>
              </a:rPr>
              <a:t>: </a:t>
            </a:r>
            <a:r>
              <a:rPr kumimoji="0" lang="en-GB" sz="2800" b="0" i="0" u="none" strike="noStrike" kern="1200" cap="none" spc="0" normalizeH="0" baseline="0" noProof="0" dirty="0" err="1">
                <a:ln>
                  <a:noFill/>
                </a:ln>
                <a:solidFill>
                  <a:srgbClr val="373636"/>
                </a:solidFill>
                <a:effectLst/>
                <a:uLnTx/>
                <a:uFillTx/>
                <a:latin typeface="FlandersArtSans-Bold" panose="00000800000000000000" pitchFamily="2" charset="0"/>
                <a:ea typeface="+mj-ea"/>
              </a:rPr>
              <a:t>toepassingsgebied</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p:txBody>
          <a:bodyPr/>
          <a:lstStyle/>
          <a:p>
            <a:r>
              <a:rPr lang="nl-BE" dirty="0"/>
              <a:t>Welzijnsreglementering = federale materie</a:t>
            </a:r>
          </a:p>
          <a:p>
            <a:pPr lvl="1"/>
            <a:r>
              <a:rPr lang="nl-BE" dirty="0"/>
              <a:t>Codex over het welzijn op het werk</a:t>
            </a:r>
          </a:p>
          <a:p>
            <a:pPr lvl="1"/>
            <a:r>
              <a:rPr lang="nl-BE" dirty="0"/>
              <a:t>Specifieke regels voor leerlingen met een OAO/SAO: boek X, titel 3: jongeren op het werk.</a:t>
            </a:r>
          </a:p>
          <a:p>
            <a:endParaRPr lang="nl-BE" dirty="0"/>
          </a:p>
          <a:p>
            <a:r>
              <a:rPr lang="nl-BE" dirty="0"/>
              <a:t>Zowel leerlingen met een OAO als leerlingen met een SAO worden beschouwd als jongere op het werk -&gt; geen stagiair voor wat betreft de welzijnsreglementering</a:t>
            </a:r>
          </a:p>
          <a:p>
            <a:pPr>
              <a:buNone/>
            </a:pPr>
            <a:endParaRPr lang="nl-BE" dirty="0"/>
          </a:p>
        </p:txBody>
      </p:sp>
    </p:spTree>
    <p:extLst>
      <p:ext uri="{BB962C8B-B14F-4D97-AF65-F5344CB8AC3E}">
        <p14:creationId xmlns:p14="http://schemas.microsoft.com/office/powerpoint/2010/main" val="305386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Aandachtspunten</a:t>
            </a:r>
            <a:r>
              <a:rPr lang="en-GB" sz="2800" dirty="0">
                <a:solidFill>
                  <a:srgbClr val="373636"/>
                </a:solidFill>
              </a:rPr>
              <a:t> </a:t>
            </a:r>
            <a:r>
              <a:rPr lang="en-GB" sz="2800" dirty="0" err="1">
                <a:solidFill>
                  <a:srgbClr val="373636"/>
                </a:solidFill>
              </a:rPr>
              <a:t>welzijnsreglementering</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p:txBody>
          <a:bodyPr/>
          <a:lstStyle/>
          <a:p>
            <a:pPr marL="176213" indent="-176213"/>
            <a:r>
              <a:rPr lang="nl-BE" dirty="0"/>
              <a:t>Interne dienst voor preventie en bescherming op het werk (IDPBW)</a:t>
            </a:r>
          </a:p>
          <a:p>
            <a:pPr marL="752213" lvl="1" indent="-176213"/>
            <a:r>
              <a:rPr lang="nl-BE" sz="2000" dirty="0"/>
              <a:t>Ondernemingen &lt; 20 </a:t>
            </a:r>
            <a:r>
              <a:rPr lang="nl-BE" sz="2000" dirty="0" err="1"/>
              <a:t>wn-ers</a:t>
            </a:r>
            <a:r>
              <a:rPr lang="nl-BE" sz="2000" dirty="0"/>
              <a:t> en geen CPBW: minstens 1 preventieadviseur: de werkgever mag dan zelf deze functie uitoefenen</a:t>
            </a:r>
          </a:p>
          <a:p>
            <a:pPr marL="752213" lvl="1" indent="-176213"/>
            <a:r>
              <a:rPr lang="nl-BE" sz="2000" dirty="0"/>
              <a:t>Ondernemingen met minstens 20 </a:t>
            </a:r>
            <a:r>
              <a:rPr lang="nl-BE" sz="2000" dirty="0" err="1"/>
              <a:t>wn-ers</a:t>
            </a:r>
            <a:r>
              <a:rPr lang="nl-BE" sz="2000" dirty="0"/>
              <a:t> en geen CPBW: minstens 1 preventieadviseur: </a:t>
            </a:r>
            <a:r>
              <a:rPr lang="nl-BE" sz="2000" dirty="0" err="1"/>
              <a:t>wn</a:t>
            </a:r>
            <a:r>
              <a:rPr lang="nl-BE" sz="2000" dirty="0"/>
              <a:t>-er met arbeidsovereenkomst</a:t>
            </a:r>
          </a:p>
          <a:p>
            <a:pPr marL="752213" lvl="1" indent="-176213"/>
            <a:r>
              <a:rPr lang="nl-BE" sz="2000" dirty="0"/>
              <a:t>Ondernemingen met 1 CPBW: minstens 1 preventieadviseur</a:t>
            </a:r>
          </a:p>
          <a:p>
            <a:pPr marL="752213" lvl="1" indent="-176213"/>
            <a:r>
              <a:rPr lang="nl-BE" sz="2000" dirty="0"/>
              <a:t>Ondernemingen met &gt; 1 CPBW: 1 preventieadviseur/CPBW en 1 voor het geheel</a:t>
            </a:r>
          </a:p>
          <a:p>
            <a:pPr marL="176213" indent="-176213"/>
            <a:r>
              <a:rPr lang="nl-BE" sz="2000" dirty="0"/>
              <a:t>Meer info: </a:t>
            </a:r>
            <a:r>
              <a:rPr lang="nl-BE" sz="2000" dirty="0">
                <a:hlinkClick r:id="rId3"/>
              </a:rPr>
              <a:t>webpagina FOD WASO</a:t>
            </a:r>
            <a:endParaRPr lang="nl-BE" sz="2000" dirty="0"/>
          </a:p>
          <a:p>
            <a:pPr marL="176213" indent="-176213"/>
            <a:endParaRPr lang="nl-BE" dirty="0"/>
          </a:p>
          <a:p>
            <a:pPr marL="752213" lvl="1" indent="-176213"/>
            <a:endParaRPr lang="nl-BE" dirty="0"/>
          </a:p>
        </p:txBody>
      </p:sp>
    </p:spTree>
    <p:extLst>
      <p:ext uri="{BB962C8B-B14F-4D97-AF65-F5344CB8AC3E}">
        <p14:creationId xmlns:p14="http://schemas.microsoft.com/office/powerpoint/2010/main" val="83925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936F-7C44-4CAC-8947-2AE250E7B669}"/>
              </a:ext>
            </a:extLst>
          </p:cNvPr>
          <p:cNvSpPr>
            <a:spLocks noGrp="1"/>
          </p:cNvSpPr>
          <p:nvPr>
            <p:ph type="title"/>
          </p:nvPr>
        </p:nvSpPr>
        <p:spPr>
          <a:xfrm>
            <a:off x="1296000" y="756000"/>
            <a:ext cx="7416000" cy="743937"/>
          </a:xfrm>
        </p:spPr>
        <p:txBody>
          <a:bodyPr/>
          <a:lstStyle/>
          <a:p>
            <a:r>
              <a:rPr lang="en-GB" sz="2800" dirty="0" err="1">
                <a:solidFill>
                  <a:srgbClr val="373636"/>
                </a:solidFill>
              </a:rPr>
              <a:t>Aandachtspunten</a:t>
            </a:r>
            <a:r>
              <a:rPr lang="en-GB" sz="2800" dirty="0">
                <a:solidFill>
                  <a:srgbClr val="373636"/>
                </a:solidFill>
              </a:rPr>
              <a:t> </a:t>
            </a:r>
            <a:r>
              <a:rPr lang="en-GB" sz="2800" dirty="0" err="1">
                <a:solidFill>
                  <a:srgbClr val="373636"/>
                </a:solidFill>
              </a:rPr>
              <a:t>welzijnsreglementering</a:t>
            </a:r>
            <a:endParaRPr lang="nl-BE" sz="2800" dirty="0"/>
          </a:p>
        </p:txBody>
      </p:sp>
      <p:sp>
        <p:nvSpPr>
          <p:cNvPr id="3" name="Tijdelijke aanduiding voor inhoud 2">
            <a:extLst>
              <a:ext uri="{FF2B5EF4-FFF2-40B4-BE49-F238E27FC236}">
                <a16:creationId xmlns:a16="http://schemas.microsoft.com/office/drawing/2014/main" id="{2E1CD621-E5C8-446C-93B9-8E699C0B8903}"/>
              </a:ext>
            </a:extLst>
          </p:cNvPr>
          <p:cNvSpPr>
            <a:spLocks noGrp="1"/>
          </p:cNvSpPr>
          <p:nvPr>
            <p:ph sz="half" idx="1"/>
          </p:nvPr>
        </p:nvSpPr>
        <p:spPr/>
        <p:txBody>
          <a:bodyPr/>
          <a:lstStyle/>
          <a:p>
            <a:pPr marL="176213" indent="-176213"/>
            <a:r>
              <a:rPr lang="nl-BE" dirty="0"/>
              <a:t>Externe dienst voor preventie en bescherming op het werk (EDPBW):</a:t>
            </a:r>
          </a:p>
          <a:p>
            <a:pPr marL="752213" lvl="1" indent="-176213"/>
            <a:r>
              <a:rPr lang="nl-BE" dirty="0"/>
              <a:t>verplichting tot aansluiting?</a:t>
            </a:r>
          </a:p>
          <a:p>
            <a:pPr marL="752213" lvl="1" indent="-176213"/>
            <a:r>
              <a:rPr lang="nl-BE" dirty="0"/>
              <a:t>informatieverstrekking</a:t>
            </a:r>
          </a:p>
          <a:p>
            <a:pPr marL="752213" lvl="1" indent="-176213"/>
            <a:r>
              <a:rPr lang="nl-BE" dirty="0"/>
              <a:t>bedrijfsbezoeken: verkennend/periodiek</a:t>
            </a:r>
          </a:p>
          <a:p>
            <a:pPr marL="752213" lvl="1" indent="-176213"/>
            <a:r>
              <a:rPr lang="nl-BE" dirty="0"/>
              <a:t>beleidsadvies: herbekeken bij elk periodiek bedrijfsbezoek</a:t>
            </a:r>
          </a:p>
          <a:p>
            <a:pPr marL="752213" lvl="1" indent="-176213"/>
            <a:r>
              <a:rPr lang="nl-BE" dirty="0"/>
              <a:t>steeds een afdeling medisch toezicht</a:t>
            </a:r>
          </a:p>
          <a:p>
            <a:pPr marL="752213" lvl="1" indent="-176213"/>
            <a:r>
              <a:rPr lang="nl-BE" dirty="0">
                <a:hlinkClick r:id="rId3"/>
              </a:rPr>
              <a:t>verplichte forfaitaire minimumbijdragen</a:t>
            </a:r>
            <a:endParaRPr lang="nl-BE" dirty="0"/>
          </a:p>
          <a:p>
            <a:pPr marL="752213" lvl="1" indent="-176213"/>
            <a:endParaRPr lang="nl-BE" dirty="0"/>
          </a:p>
          <a:p>
            <a:pPr marL="176213" indent="-176213"/>
            <a:r>
              <a:rPr lang="nl-BE" dirty="0"/>
              <a:t>Meer info: </a:t>
            </a:r>
            <a:r>
              <a:rPr lang="nl-BE" dirty="0">
                <a:hlinkClick r:id="rId4"/>
              </a:rPr>
              <a:t>webpagina FOD WASO</a:t>
            </a:r>
            <a:endParaRPr lang="nl-BE" dirty="0"/>
          </a:p>
          <a:p>
            <a:pPr marL="176213" indent="-176213"/>
            <a:endParaRPr lang="nl-BE" dirty="0"/>
          </a:p>
          <a:p>
            <a:pPr marL="752213" lvl="1" indent="-176213"/>
            <a:endParaRPr lang="nl-BE" dirty="0"/>
          </a:p>
        </p:txBody>
      </p:sp>
    </p:spTree>
    <p:extLst>
      <p:ext uri="{BB962C8B-B14F-4D97-AF65-F5344CB8AC3E}">
        <p14:creationId xmlns:p14="http://schemas.microsoft.com/office/powerpoint/2010/main" val="3484480928"/>
      </p:ext>
    </p:extLst>
  </p:cSld>
  <p:clrMapOvr>
    <a:masterClrMapping/>
  </p:clrMapOvr>
</p:sld>
</file>

<file path=ppt/theme/theme1.xml><?xml version="1.0" encoding="utf-8"?>
<a:theme xmlns:a="http://schemas.openxmlformats.org/drawingml/2006/main" name="Presentatie_VO_V6">
  <a:themeElements>
    <a:clrScheme name="DEPWSE">
      <a:dk1>
        <a:srgbClr val="373636"/>
      </a:dk1>
      <a:lt1>
        <a:sysClr val="window" lastClr="FFFFFF"/>
      </a:lt1>
      <a:dk2>
        <a:srgbClr val="6B6B6B"/>
      </a:dk2>
      <a:lt2>
        <a:srgbClr val="F6F5F3"/>
      </a:lt2>
      <a:accent1>
        <a:srgbClr val="31B7BC"/>
      </a:accent1>
      <a:accent2>
        <a:srgbClr val="E69B1E"/>
      </a:accent2>
      <a:accent3>
        <a:srgbClr val="BE50A7"/>
      </a:accent3>
      <a:accent4>
        <a:srgbClr val="C9D010"/>
      </a:accent4>
      <a:accent5>
        <a:srgbClr val="008BCE"/>
      </a:accent5>
      <a:accent6>
        <a:srgbClr val="D36E26"/>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potx" id="{D7F82C5B-63B3-4B69-ADD1-FC6CF7006573}" vid="{0ECB786F-417E-4CA8-A97E-52FA1A991DD6}"/>
    </a:ext>
  </a:extLst>
</a:theme>
</file>

<file path=ppt/theme/theme2.xml><?xml version="1.0" encoding="utf-8"?>
<a:theme xmlns:a="http://schemas.openxmlformats.org/drawingml/2006/main" name="Aangepast ontwerp">
  <a:themeElements>
    <a:clrScheme name="DEPWSE">
      <a:dk1>
        <a:srgbClr val="373636"/>
      </a:dk1>
      <a:lt1>
        <a:sysClr val="window" lastClr="FFFFFF"/>
      </a:lt1>
      <a:dk2>
        <a:srgbClr val="6B6B6B"/>
      </a:dk2>
      <a:lt2>
        <a:srgbClr val="F6F5F3"/>
      </a:lt2>
      <a:accent1>
        <a:srgbClr val="31B7BC"/>
      </a:accent1>
      <a:accent2>
        <a:srgbClr val="E69B1E"/>
      </a:accent2>
      <a:accent3>
        <a:srgbClr val="BE50A7"/>
      </a:accent3>
      <a:accent4>
        <a:srgbClr val="C9D010"/>
      </a:accent4>
      <a:accent5>
        <a:srgbClr val="008BCE"/>
      </a:accent5>
      <a:accent6>
        <a:srgbClr val="D36E26"/>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potx" id="{D7F82C5B-63B3-4B69-ADD1-FC6CF7006573}" vid="{4C2CE238-9F81-4813-ABE5-2FCEB2D10D5F}"/>
    </a:ext>
  </a:extLst>
</a:theme>
</file>

<file path=ppt/theme/theme3.xml><?xml version="1.0" encoding="utf-8"?>
<a:theme xmlns:a="http://schemas.openxmlformats.org/drawingml/2006/main" name="1_Aangepast ontwerp">
  <a:themeElements>
    <a:clrScheme name="DEPWSE">
      <a:dk1>
        <a:srgbClr val="373636"/>
      </a:dk1>
      <a:lt1>
        <a:sysClr val="window" lastClr="FFFFFF"/>
      </a:lt1>
      <a:dk2>
        <a:srgbClr val="6B6B6B"/>
      </a:dk2>
      <a:lt2>
        <a:srgbClr val="F6F5F3"/>
      </a:lt2>
      <a:accent1>
        <a:srgbClr val="31B7BC"/>
      </a:accent1>
      <a:accent2>
        <a:srgbClr val="E69B1E"/>
      </a:accent2>
      <a:accent3>
        <a:srgbClr val="BE50A7"/>
      </a:accent3>
      <a:accent4>
        <a:srgbClr val="C9D010"/>
      </a:accent4>
      <a:accent5>
        <a:srgbClr val="008BCE"/>
      </a:accent5>
      <a:accent6>
        <a:srgbClr val="D36E26"/>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logoVO_basic.potx" id="{D7F82C5B-63B3-4B69-ADD1-FC6CF7006573}" vid="{4C2CE238-9F81-4813-ABE5-2FCEB2D10D5F}"/>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1dd614-1573-49ab-a00d-ffb1178172d7">
      <Terms xmlns="http://schemas.microsoft.com/office/infopath/2007/PartnerControls"/>
    </lcf76f155ced4ddcb4097134ff3c332f>
    <TaxCatchAll xmlns="9a9ec0f0-7796-43d0-ac1f-4c8c46ee0b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004C22F4254D4195E992DFB8950AA4" ma:contentTypeVersion="16" ma:contentTypeDescription="Een nieuw document maken." ma:contentTypeScope="" ma:versionID="22543bd2d2b440a183d16f8df897e2ae">
  <xsd:schema xmlns:xsd="http://www.w3.org/2001/XMLSchema" xmlns:xs="http://www.w3.org/2001/XMLSchema" xmlns:p="http://schemas.microsoft.com/office/2006/metadata/properties" xmlns:ns2="58f1dd59-6bb7-43f8-aeb0-af15759ee9ce" xmlns:ns3="3a1dd614-1573-49ab-a00d-ffb1178172d7" xmlns:ns4="9a9ec0f0-7796-43d0-ac1f-4c8c46ee0bd1" targetNamespace="http://schemas.microsoft.com/office/2006/metadata/properties" ma:root="true" ma:fieldsID="40f3371f97462db30c43d4be34a890b2" ns2:_="" ns3:_="" ns4:_="">
    <xsd:import namespace="58f1dd59-6bb7-43f8-aeb0-af15759ee9ce"/>
    <xsd:import namespace="3a1dd614-1573-49ab-a00d-ffb1178172d7"/>
    <xsd:import namespace="9a9ec0f0-7796-43d0-ac1f-4c8c46ee0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1dd59-6bb7-43f8-aeb0-af15759ee9ce"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1dd614-1573-49ab-a00d-ffb1178172d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516993d-4c58-4306-b7b3-a7db998ab628}" ma:internalName="TaxCatchAll" ma:showField="CatchAllData" ma:web="58f1dd59-6bb7-43f8-aeb0-af15759ee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DF51BD-931C-487D-A907-A4A17478AF89}">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 ds:uri="http://schemas.microsoft.com/office/2006/metadata/properties"/>
    <ds:schemaRef ds:uri="9a9ec0f0-7796-43d0-ac1f-4c8c46ee0bd1"/>
    <ds:schemaRef ds:uri="http://purl.org/dc/elements/1.1/"/>
    <ds:schemaRef ds:uri="3a1dd614-1573-49ab-a00d-ffb1178172d7"/>
    <ds:schemaRef ds:uri="58f1dd59-6bb7-43f8-aeb0-af15759ee9ce"/>
    <ds:schemaRef ds:uri="http://www.w3.org/XML/1998/namespace"/>
  </ds:schemaRefs>
</ds:datastoreItem>
</file>

<file path=customXml/itemProps2.xml><?xml version="1.0" encoding="utf-8"?>
<ds:datastoreItem xmlns:ds="http://schemas.openxmlformats.org/officeDocument/2006/customXml" ds:itemID="{BB2DD036-90B0-42FF-BD4F-978408743199}">
  <ds:schemaRefs>
    <ds:schemaRef ds:uri="http://schemas.microsoft.com/sharepoint/v3/contenttype/forms"/>
  </ds:schemaRefs>
</ds:datastoreItem>
</file>

<file path=customXml/itemProps3.xml><?xml version="1.0" encoding="utf-8"?>
<ds:datastoreItem xmlns:ds="http://schemas.openxmlformats.org/officeDocument/2006/customXml" ds:itemID="{32B8DFB2-7ED4-4520-AB3B-089132036842}">
  <ds:schemaRefs>
    <ds:schemaRef ds:uri="3a1dd614-1573-49ab-a00d-ffb1178172d7"/>
    <ds:schemaRef ds:uri="58f1dd59-6bb7-43f8-aeb0-af15759ee9ce"/>
    <ds:schemaRef ds:uri="9a9ec0f0-7796-43d0-ac1f-4c8c46ee0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Presentatie_DepWSE_basic</Template>
  <TotalTime>4823</TotalTime>
  <Words>1136</Words>
  <Application>Microsoft Office PowerPoint</Application>
  <PresentationFormat>Diavoorstelling (4:3)</PresentationFormat>
  <Paragraphs>158</Paragraphs>
  <Slides>20</Slides>
  <Notes>16</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20</vt:i4>
      </vt:variant>
    </vt:vector>
  </HeadingPairs>
  <TitlesOfParts>
    <vt:vector size="28" baseType="lpstr">
      <vt:lpstr>FlandersArtSerif-Regular</vt:lpstr>
      <vt:lpstr>Arial</vt:lpstr>
      <vt:lpstr>Calibri</vt:lpstr>
      <vt:lpstr>FlandersArtSans-Regular</vt:lpstr>
      <vt:lpstr>FlandersArtSans-Bold</vt:lpstr>
      <vt:lpstr>Presentatie_VO_V6</vt:lpstr>
      <vt:lpstr>Aangepast ontwerp</vt:lpstr>
      <vt:lpstr>1_Aangepast ontwerp</vt:lpstr>
      <vt:lpstr>Welzijnsreglementering en arbeidsongevallen in alternerend leren  DWSE: Kobe Schroeven</vt:lpstr>
      <vt:lpstr>Programma</vt:lpstr>
      <vt:lpstr>EHBV</vt:lpstr>
      <vt:lpstr>Begrip OAO en SAO</vt:lpstr>
      <vt:lpstr>Begrip OAO en SAO</vt:lpstr>
      <vt:lpstr>Welzijnsreglementering: toepassingsgebied</vt:lpstr>
      <vt:lpstr>Welzijnsreglementering: toepassingsgebied</vt:lpstr>
      <vt:lpstr>Aandachtspunten welzijnsreglementering</vt:lpstr>
      <vt:lpstr>Aandachtspunten welzijnsreglementering</vt:lpstr>
      <vt:lpstr>Aandachtspunten welzijnsreglementering</vt:lpstr>
      <vt:lpstr>Aandachtspunten welzijnsreglementering</vt:lpstr>
      <vt:lpstr>Aandachtspunten welzijnsreglementering</vt:lpstr>
      <vt:lpstr>Aandachtspunten welzijnsreglementering</vt:lpstr>
      <vt:lpstr>Aandachtspunten welzijnsreglementering</vt:lpstr>
      <vt:lpstr>Aandachtspunten welzijnsreglementering</vt:lpstr>
      <vt:lpstr>Arbeidsongevallen OAO</vt:lpstr>
      <vt:lpstr>Arbeidsongevallen OAO</vt:lpstr>
      <vt:lpstr>Arbeidsongevallen SAO</vt:lpstr>
      <vt:lpstr>Arbeidsongevallen SAO</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 WSE - basic - werk</dc:title>
  <dc:creator>Peeters, Lise</dc:creator>
  <cp:lastModifiedBy>Leën Ingeborg</cp:lastModifiedBy>
  <cp:revision>6</cp:revision>
  <dcterms:created xsi:type="dcterms:W3CDTF">2019-07-05T11:44:02Z</dcterms:created>
  <dcterms:modified xsi:type="dcterms:W3CDTF">2023-06-20T07:12:29Z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0x0101000F004C22F4254D4195E992DFB8950AA4</vt:lpwstr>
  </property>
  <property fmtid="{D5CDD505-2E9C-101B-9397-08002B2CF9AE}" pid="3" name="_dlc_DocIdItemGuid">
    <vt:lpwstr>1c8cd888-4fa2-4b50-adc2-c82bba6aa5a7</vt:lpwstr>
  </property>
  <property fmtid="{D5CDD505-2E9C-101B-9397-08002B2CF9AE}" pid="4" name="WSEMaterie">
    <vt:lpwstr/>
  </property>
  <property fmtid="{D5CDD505-2E9C-101B-9397-08002B2CF9AE}" pid="5" name="ExterneAuteurs">
    <vt:lpwstr/>
  </property>
  <property fmtid="{D5CDD505-2E9C-101B-9397-08002B2CF9AE}" pid="6" name="TypeDocument">
    <vt:lpwstr>38;#Presentatie|53b0e033-4215-44ed-be64-8a4ae5e63f46</vt:lpwstr>
  </property>
  <property fmtid="{D5CDD505-2E9C-101B-9397-08002B2CF9AE}" pid="7" name="AfdelingTeam">
    <vt:lpwstr>1;#Departement|8f368871-e66a-4297-889f-80b384f7fdcb</vt:lpwstr>
  </property>
  <property fmtid="{D5CDD505-2E9C-101B-9397-08002B2CF9AE}" pid="8" name="Rubriek">
    <vt:lpwstr>Presentatie</vt:lpwstr>
  </property>
</Properties>
</file>